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79" r:id="rId2"/>
    <p:sldId id="1366" r:id="rId3"/>
    <p:sldId id="1282" r:id="rId4"/>
    <p:sldId id="1371" r:id="rId5"/>
    <p:sldId id="260" r:id="rId6"/>
    <p:sldId id="1441" r:id="rId7"/>
    <p:sldId id="1442" r:id="rId8"/>
    <p:sldId id="1503" r:id="rId9"/>
    <p:sldId id="481" r:id="rId10"/>
    <p:sldId id="1504" r:id="rId11"/>
    <p:sldId id="1364" r:id="rId12"/>
    <p:sldId id="1365" r:id="rId13"/>
    <p:sldId id="1439" r:id="rId14"/>
    <p:sldId id="1374" r:id="rId15"/>
    <p:sldId id="1367" r:id="rId16"/>
    <p:sldId id="1368" r:id="rId17"/>
    <p:sldId id="1369" r:id="rId18"/>
    <p:sldId id="1372" r:id="rId19"/>
    <p:sldId id="277" r:id="rId20"/>
    <p:sldId id="284" r:id="rId21"/>
    <p:sldId id="275" r:id="rId22"/>
    <p:sldId id="1509" r:id="rId23"/>
    <p:sldId id="1510" r:id="rId24"/>
    <p:sldId id="270" r:id="rId25"/>
    <p:sldId id="283" r:id="rId26"/>
    <p:sldId id="288" r:id="rId27"/>
    <p:sldId id="1344" r:id="rId28"/>
    <p:sldId id="1505" r:id="rId29"/>
    <p:sldId id="1506" r:id="rId30"/>
    <p:sldId id="1419" r:id="rId31"/>
    <p:sldId id="1422" r:id="rId32"/>
    <p:sldId id="1409" r:id="rId33"/>
    <p:sldId id="1424" r:id="rId34"/>
    <p:sldId id="1412" r:id="rId35"/>
    <p:sldId id="1411" r:id="rId36"/>
    <p:sldId id="257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5E3A2-82E5-42DC-84E0-683A4FF0E075}" type="datetimeFigureOut">
              <a:rPr lang="nl-NL" smtClean="0"/>
              <a:t>17-11-2025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5BDE6-F68B-42B5-B3B6-D6D6A220F9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638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E3956-8282-4F35-BBF9-4A117B2EA08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5B8A-0D07-41BB-A533-CCE05555BB49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0341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5B8A-0D07-41BB-A533-CCE05555BB49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885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16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4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0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C5413-28B7-FD31-42FF-604B932CA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5C7CF-954D-9CC0-8863-79D1586EF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56CEC-1526-FC52-3EEF-D2DF8B549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95F4C-3E70-9F78-5535-1E740E4F5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6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5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EAB28-67B8-444F-A21A-B36729F2AA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67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FC3BB-DA02-D959-EBDA-D75ABC4D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FCC62-D00C-4D9F-06B1-15FD992F6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EC0E1-7375-DA8D-93D5-34580FBC5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8DE9C-D170-F4CF-D414-FE44B38B5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EAB28-67B8-444F-A21A-B36729F2AA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2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EAB28-67B8-444F-A21A-B36729F2AA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6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user can couple two GWF models by specifying a GWF-GWF exchange.  The exchange file contains geometrical data for how cells are connected across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9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5B8A-0D07-41BB-A533-CCE05555BB4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48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84A0-DE00-F7F4-DD9C-AF609C16E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0961E-AD37-89AD-26E3-A87032F9F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E0CEF-348A-5E51-783C-8A06A64F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DE7CE-7A6A-10DF-C430-9F180ACCD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5B8A-0D07-41BB-A533-CCE05555BB49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44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E836-C8C1-D905-633F-62BAA813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87DC94-7A69-84B8-861D-CB10FC849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024DD-390D-18FD-DCAF-C93A18087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2F69E-5E12-DF76-756B-FB1249806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5B8A-0D07-41BB-A533-CCE05555BB49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82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4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9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1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2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7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2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9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GB" sz="4400" dirty="0">
                <a:solidFill>
                  <a:srgbClr val="FFFFFF"/>
                </a:solidFill>
              </a:rPr>
              <a:t>Overview of MODFLOW 6</a:t>
            </a:r>
            <a:br>
              <a:rPr lang="en-GB" sz="4400" dirty="0">
                <a:solidFill>
                  <a:srgbClr val="FFFFFF"/>
                </a:solidFill>
              </a:rPr>
            </a:br>
            <a:r>
              <a:rPr lang="en-GB" sz="4000" i="1" dirty="0">
                <a:solidFill>
                  <a:srgbClr val="D27961"/>
                </a:solidFill>
              </a:rPr>
              <a:t>Newest capabilities &amp; ongoing developments</a:t>
            </a:r>
            <a:endParaRPr lang="en-US" sz="4400" i="1" dirty="0">
              <a:solidFill>
                <a:srgbClr val="D27961"/>
              </a:solidFill>
            </a:endParaRP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643890" y="3463577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457201" y="3408487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2847218" y="3418612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3874" y="346817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546" y="3463577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9968" y="6114309"/>
            <a:ext cx="1509138" cy="603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805" y="6076364"/>
            <a:ext cx="2090909" cy="679545"/>
          </a:xfrm>
          <a:prstGeom prst="rect">
            <a:avLst/>
          </a:prstGeom>
        </p:spPr>
      </p:pic>
      <p:pic>
        <p:nvPicPr>
          <p:cNvPr id="1026" name="Picture 2" descr="S.S. Papadopulos &amp; Associates, Inc">
            <a:extLst>
              <a:ext uri="{FF2B5EF4-FFF2-40B4-BE49-F238E27FC236}">
                <a16:creationId xmlns:a16="http://schemas.microsoft.com/office/drawing/2014/main" id="{42D43CBA-118E-1191-78D5-1CD511F9A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673" b="17806"/>
          <a:stretch>
            <a:fillRect/>
          </a:stretch>
        </p:blipFill>
        <p:spPr bwMode="auto">
          <a:xfrm>
            <a:off x="4489732" y="5875287"/>
            <a:ext cx="1455414" cy="9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r structure | University Corporation for Atmospheric Research">
            <a:extLst>
              <a:ext uri="{FF2B5EF4-FFF2-40B4-BE49-F238E27FC236}">
                <a16:creationId xmlns:a16="http://schemas.microsoft.com/office/drawing/2014/main" id="{0C359B82-D400-A982-373B-DEFF28F0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8274" y="5975541"/>
            <a:ext cx="1828800" cy="63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RA Incorporated | LinkedIn">
            <a:extLst>
              <a:ext uri="{FF2B5EF4-FFF2-40B4-BE49-F238E27FC236}">
                <a16:creationId xmlns:a16="http://schemas.microsoft.com/office/drawing/2014/main" id="{13AE53FF-D74C-1860-6A62-2123C4D5B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4370" y="5833132"/>
            <a:ext cx="1415376" cy="98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U Delft logo - Mediamatic">
            <a:extLst>
              <a:ext uri="{FF2B5EF4-FFF2-40B4-BE49-F238E27FC236}">
                <a16:creationId xmlns:a16="http://schemas.microsoft.com/office/drawing/2014/main" id="{C5841177-19BF-ACF3-CD76-BE7DE632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9966" y="6008699"/>
            <a:ext cx="1455414" cy="56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1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6E686-71F1-60DB-4A8D-BD0F6DB89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90A7-32D0-05C7-EE3E-C713AE08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252"/>
          </a:xfrm>
        </p:spPr>
        <p:txBody>
          <a:bodyPr/>
          <a:lstStyle/>
          <a:p>
            <a:r>
              <a:rPr lang="en-US" dirty="0"/>
              <a:t>Groundwater Energy (GWE) Transport Model</a:t>
            </a:r>
            <a:endParaRPr lang="nl-NL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8D3783E-27A2-357B-2969-2A4306A50C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" b="45926"/>
          <a:stretch/>
        </p:blipFill>
        <p:spPr>
          <a:xfrm>
            <a:off x="529217" y="1733906"/>
            <a:ext cx="5418714" cy="34290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60F2151-7F51-C409-622C-8040023E0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76286" r="1805" b="1"/>
          <a:stretch/>
        </p:blipFill>
        <p:spPr>
          <a:xfrm>
            <a:off x="676537" y="4968758"/>
            <a:ext cx="5176520" cy="14997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F09A09-AF5E-0456-1F9F-4618E16B6B18}"/>
              </a:ext>
            </a:extLst>
          </p:cNvPr>
          <p:cNvSpPr txBox="1"/>
          <p:nvPr/>
        </p:nvSpPr>
        <p:spPr>
          <a:xfrm>
            <a:off x="1871036" y="1399355"/>
            <a:ext cx="306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GWF + GWE + PRT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D9B970-C7C1-0988-D9DB-5CD1179F2BFC}"/>
              </a:ext>
            </a:extLst>
          </p:cNvPr>
          <p:cNvGrpSpPr/>
          <p:nvPr/>
        </p:nvGrpSpPr>
        <p:grpSpPr>
          <a:xfrm>
            <a:off x="6402298" y="1393969"/>
            <a:ext cx="5260485" cy="4879648"/>
            <a:chOff x="6853806" y="805294"/>
            <a:chExt cx="5260485" cy="48796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14E3E6-3E69-903A-1927-66BBB9DCB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7981" y="1965434"/>
              <a:ext cx="1701273" cy="23368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2F013-E686-C45A-492E-88EC5944BDEF}"/>
                </a:ext>
              </a:extLst>
            </p:cNvPr>
            <p:cNvSpPr txBox="1"/>
            <p:nvPr/>
          </p:nvSpPr>
          <p:spPr>
            <a:xfrm>
              <a:off x="9902230" y="4545694"/>
              <a:ext cx="2212061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/>
                <a:t>Barends, F.B.J. 2010</a:t>
              </a:r>
              <a:r>
                <a:rPr lang="en-US" sz="1100"/>
                <a:t>. </a:t>
              </a:r>
              <a:r>
                <a:rPr lang="en-US" sz="900"/>
                <a:t>Complete Solution for Transient Heat Transport in Porous Media Following Lauwerier's Concept. Society of Petroleum Engineers Annual Technical Conference and Exhibition, Florence, Italy. SPE-134670-MS https://doi.org/10.2118/134670-MS.</a:t>
              </a:r>
              <a:endParaRPr lang="nl-NL" sz="110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F99F58-ADA0-CBC6-339A-9CC8253A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3806" y="805294"/>
              <a:ext cx="5248275" cy="1066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706F32-422A-E2E5-6CDF-FB3ADF4FB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2558" y="1849949"/>
              <a:ext cx="2869672" cy="2567854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CC2153F2-E940-0D48-BE43-A7138A8AC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952" y="4417803"/>
              <a:ext cx="2534278" cy="1267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202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6D8E-5698-098F-244C-D6B633D5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8DC3-6FAA-5F7B-B1E1-8DB2B43F5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988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Communication between any two models occurs through an ”exchange” </a:t>
            </a:r>
          </a:p>
          <a:p>
            <a:r>
              <a:rPr lang="en-US" dirty="0"/>
              <a:t>Exchange types:</a:t>
            </a:r>
          </a:p>
          <a:p>
            <a:pPr lvl="1"/>
            <a:r>
              <a:rPr lang="en-US" dirty="0"/>
              <a:t>GWF-GWF: connects two GWF Models</a:t>
            </a:r>
          </a:p>
          <a:p>
            <a:pPr lvl="1"/>
            <a:r>
              <a:rPr lang="en-US" dirty="0"/>
              <a:t>GWT-GWT: connects two GWT Models</a:t>
            </a:r>
          </a:p>
          <a:p>
            <a:pPr lvl="1"/>
            <a:r>
              <a:rPr lang="en-US" dirty="0"/>
              <a:t>GWE-GWE: connects two GWE Models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GWF-GWT: provides the simulated flows from a GWF Model to a GWT Model</a:t>
            </a:r>
          </a:p>
          <a:p>
            <a:pPr lvl="1"/>
            <a:r>
              <a:rPr lang="en-US" dirty="0"/>
              <a:t>GWF-GWE: provides the simulated flows from a GWF Model to a GWE Model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32C63E-1748-8D23-928A-A9B1E47217FF}"/>
              </a:ext>
            </a:extLst>
          </p:cNvPr>
          <p:cNvSpPr/>
          <p:nvPr/>
        </p:nvSpPr>
        <p:spPr>
          <a:xfrm>
            <a:off x="8994535" y="2258067"/>
            <a:ext cx="1537474" cy="6851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MODEL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F1469C-6B75-5730-E9C4-DDF3476D5D2B}"/>
              </a:ext>
            </a:extLst>
          </p:cNvPr>
          <p:cNvSpPr/>
          <p:nvPr/>
        </p:nvSpPr>
        <p:spPr>
          <a:xfrm>
            <a:off x="8994535" y="4592054"/>
            <a:ext cx="1537474" cy="6851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1B9E64-ED85-8E38-EBC5-471A01B8F59E}"/>
              </a:ext>
            </a:extLst>
          </p:cNvPr>
          <p:cNvSpPr/>
          <p:nvPr/>
        </p:nvSpPr>
        <p:spPr>
          <a:xfrm>
            <a:off x="8994535" y="3429000"/>
            <a:ext cx="1537474" cy="6851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EXCHANGE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745CE2-DC77-830C-5166-9CBAECB32B8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763272" y="2943237"/>
            <a:ext cx="0" cy="48576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5B7D51-C844-6439-A77E-804FC986DE05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9763272" y="4114170"/>
            <a:ext cx="0" cy="47788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9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A06D-B8B8-2A39-A852-713BE56F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DABC8-EF12-9029-6271-DEFAEF6C8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6813" cy="4351338"/>
          </a:xfrm>
        </p:spPr>
        <p:txBody>
          <a:bodyPr/>
          <a:lstStyle/>
          <a:p>
            <a:r>
              <a:rPr lang="en-US" dirty="0"/>
              <a:t>Dependent variables for one or more models are calculated by a “solution”</a:t>
            </a:r>
          </a:p>
          <a:p>
            <a:r>
              <a:rPr lang="en-US" dirty="0"/>
              <a:t>A focus of MODFLOW 6 has been on the Iterative Model Solution (IMS)</a:t>
            </a:r>
          </a:p>
          <a:p>
            <a:r>
              <a:rPr lang="en-US" dirty="0"/>
              <a:t>IMS solves for head (GWF), concentration (GWT), temperature (GWE)</a:t>
            </a:r>
          </a:p>
          <a:p>
            <a:r>
              <a:rPr lang="en-US" dirty="0"/>
              <a:t>Explicit Model Solution (EMS) introduced for particle tracking (PRT)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0CB19A-7B32-2256-8C12-C5A8097B1A20}"/>
              </a:ext>
            </a:extLst>
          </p:cNvPr>
          <p:cNvGrpSpPr/>
          <p:nvPr/>
        </p:nvGrpSpPr>
        <p:grpSpPr>
          <a:xfrm>
            <a:off x="7847732" y="1870891"/>
            <a:ext cx="3114045" cy="4198329"/>
            <a:chOff x="7454540" y="1499519"/>
            <a:chExt cx="3114045" cy="41983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204115B-1623-CFDB-9438-3A5B65E854D4}"/>
                </a:ext>
              </a:extLst>
            </p:cNvPr>
            <p:cNvSpPr/>
            <p:nvPr/>
          </p:nvSpPr>
          <p:spPr>
            <a:xfrm>
              <a:off x="9031111" y="2678691"/>
              <a:ext cx="1537474" cy="68517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1F10B70-8980-2C54-344A-A384BC19F7DB}"/>
                </a:ext>
              </a:extLst>
            </p:cNvPr>
            <p:cNvSpPr/>
            <p:nvPr/>
          </p:nvSpPr>
          <p:spPr>
            <a:xfrm>
              <a:off x="9031111" y="5012678"/>
              <a:ext cx="1537474" cy="68517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3CB303E-1AB2-8A57-3769-C400B195B25B}"/>
                </a:ext>
              </a:extLst>
            </p:cNvPr>
            <p:cNvSpPr/>
            <p:nvPr/>
          </p:nvSpPr>
          <p:spPr>
            <a:xfrm>
              <a:off x="9031111" y="3857863"/>
              <a:ext cx="1537474" cy="68517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EXCHANGE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DE2D79-DF18-283B-CE82-D66688B7EBF8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9799848" y="3363861"/>
              <a:ext cx="0" cy="49400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FD4C6C-57D1-C05E-E377-E1A27E9D4F88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9799848" y="4543033"/>
              <a:ext cx="0" cy="46964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3CE3A2BA-BA7A-A56A-50D9-DBF56501D9EE}"/>
                </a:ext>
              </a:extLst>
            </p:cNvPr>
            <p:cNvSpPr/>
            <p:nvPr/>
          </p:nvSpPr>
          <p:spPr>
            <a:xfrm>
              <a:off x="7454540" y="1499519"/>
              <a:ext cx="2247243" cy="68517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SOLUTION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44C321F-4C48-2BEF-9AC3-A09D656332E8}"/>
                </a:ext>
              </a:extLst>
            </p:cNvPr>
            <p:cNvCxnSpPr>
              <a:stCxn id="9" idx="2"/>
              <a:endCxn id="4" idx="1"/>
            </p:cNvCxnSpPr>
            <p:nvPr/>
          </p:nvCxnSpPr>
          <p:spPr>
            <a:xfrm rot="16200000" flipH="1">
              <a:off x="8386343" y="2376507"/>
              <a:ext cx="836587" cy="452949"/>
            </a:xfrm>
            <a:prstGeom prst="bentConnector2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A9F1E638-5277-F438-E246-B376FC1BD99A}"/>
                </a:ext>
              </a:extLst>
            </p:cNvPr>
            <p:cNvCxnSpPr>
              <a:cxnSpLocks/>
              <a:stCxn id="9" idx="2"/>
              <a:endCxn id="6" idx="1"/>
            </p:cNvCxnSpPr>
            <p:nvPr/>
          </p:nvCxnSpPr>
          <p:spPr>
            <a:xfrm rot="16200000" flipH="1">
              <a:off x="7796757" y="2966093"/>
              <a:ext cx="2015759" cy="452949"/>
            </a:xfrm>
            <a:prstGeom prst="bentConnector2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DC56A1BE-3734-4226-2ED3-CAEE3732C69B}"/>
                </a:ext>
              </a:extLst>
            </p:cNvPr>
            <p:cNvCxnSpPr>
              <a:cxnSpLocks/>
              <a:stCxn id="9" idx="2"/>
              <a:endCxn id="5" idx="1"/>
            </p:cNvCxnSpPr>
            <p:nvPr/>
          </p:nvCxnSpPr>
          <p:spPr>
            <a:xfrm rot="16200000" flipH="1">
              <a:off x="7219349" y="3543501"/>
              <a:ext cx="3170574" cy="452949"/>
            </a:xfrm>
            <a:prstGeom prst="bentConnector2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92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DB42-9A7C-4CFA-EBA5-57EE1E51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FC57-BAFB-E280-3C04-76629244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3362" cy="4351338"/>
          </a:xfrm>
        </p:spPr>
        <p:txBody>
          <a:bodyPr/>
          <a:lstStyle/>
          <a:p>
            <a:r>
              <a:rPr lang="en-US" dirty="0"/>
              <a:t>Connect two GWF models by specifying a GWF-GWF Exchange in the configuration</a:t>
            </a:r>
          </a:p>
          <a:p>
            <a:r>
              <a:rPr lang="en-US" dirty="0"/>
              <a:t>Exchange file contains geometrical data for connection between neighboring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E7465-7A81-BAFA-6502-79BB317F5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141" y="4593093"/>
            <a:ext cx="3807142" cy="2000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A04060E-3514-0782-F85B-25DEF32C375E}"/>
              </a:ext>
            </a:extLst>
          </p:cNvPr>
          <p:cNvGrpSpPr/>
          <p:nvPr/>
        </p:nvGrpSpPr>
        <p:grpSpPr>
          <a:xfrm>
            <a:off x="7328857" y="1519684"/>
            <a:ext cx="4024943" cy="2662819"/>
            <a:chOff x="7530660" y="329084"/>
            <a:chExt cx="4024943" cy="26628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31A34C-2820-297E-BBD3-9B346FDD4FFA}"/>
                </a:ext>
              </a:extLst>
            </p:cNvPr>
            <p:cNvSpPr/>
            <p:nvPr/>
          </p:nvSpPr>
          <p:spPr>
            <a:xfrm>
              <a:off x="9893990" y="334380"/>
              <a:ext cx="1660786" cy="26575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B7FF6B-A248-704C-33E0-09BE0C0E4C3B}"/>
                </a:ext>
              </a:extLst>
            </p:cNvPr>
            <p:cNvSpPr/>
            <p:nvPr/>
          </p:nvSpPr>
          <p:spPr>
            <a:xfrm>
              <a:off x="9859176" y="621118"/>
              <a:ext cx="710861" cy="6933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90B4E1-CD98-8E4A-33A8-1A7E99479B46}"/>
                </a:ext>
              </a:extLst>
            </p:cNvPr>
            <p:cNvSpPr/>
            <p:nvPr/>
          </p:nvSpPr>
          <p:spPr>
            <a:xfrm>
              <a:off x="7530660" y="334380"/>
              <a:ext cx="2328516" cy="2657512"/>
            </a:xfrm>
            <a:prstGeom prst="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B4C73B-ECDC-CFE8-025C-5D0AFC3FB815}"/>
                </a:ext>
              </a:extLst>
            </p:cNvPr>
            <p:cNvSpPr/>
            <p:nvPr/>
          </p:nvSpPr>
          <p:spPr>
            <a:xfrm>
              <a:off x="7817621" y="620487"/>
              <a:ext cx="2041555" cy="207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20A747-D57B-41FB-0574-427D6D1ABDFC}"/>
                </a:ext>
              </a:extLst>
            </p:cNvPr>
            <p:cNvSpPr/>
            <p:nvPr/>
          </p:nvSpPr>
          <p:spPr>
            <a:xfrm>
              <a:off x="7817621" y="620487"/>
              <a:ext cx="2049859" cy="208000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0354E7-42CD-32A2-CFA5-B0CA276DB696}"/>
                </a:ext>
              </a:extLst>
            </p:cNvPr>
            <p:cNvSpPr/>
            <p:nvPr/>
          </p:nvSpPr>
          <p:spPr>
            <a:xfrm>
              <a:off x="9867481" y="2007159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71905-E636-34F9-A93D-E4F54FF03308}"/>
                </a:ext>
              </a:extLst>
            </p:cNvPr>
            <p:cNvSpPr/>
            <p:nvPr/>
          </p:nvSpPr>
          <p:spPr>
            <a:xfrm>
              <a:off x="9867480" y="620487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595E0A-9D7B-FA37-C0AF-6045058E72F2}"/>
                </a:ext>
              </a:extLst>
            </p:cNvPr>
            <p:cNvSpPr/>
            <p:nvPr/>
          </p:nvSpPr>
          <p:spPr>
            <a:xfrm>
              <a:off x="10570865" y="1313823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983148-A208-5A08-C417-686978E2EFD7}"/>
                </a:ext>
              </a:extLst>
            </p:cNvPr>
            <p:cNvSpPr/>
            <p:nvPr/>
          </p:nvSpPr>
          <p:spPr>
            <a:xfrm>
              <a:off x="10570865" y="2007159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6EEEAD-1138-C873-CD3B-F5B9636BEE10}"/>
                </a:ext>
              </a:extLst>
            </p:cNvPr>
            <p:cNvSpPr/>
            <p:nvPr/>
          </p:nvSpPr>
          <p:spPr>
            <a:xfrm>
              <a:off x="10570864" y="620487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4039EC-4742-2C5D-FFC9-F2EE5322BC40}"/>
                </a:ext>
              </a:extLst>
            </p:cNvPr>
            <p:cNvCxnSpPr/>
            <p:nvPr/>
          </p:nvCxnSpPr>
          <p:spPr>
            <a:xfrm>
              <a:off x="11274249" y="620487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DD8540-916B-F25A-B515-05C5C8928131}"/>
                </a:ext>
              </a:extLst>
            </p:cNvPr>
            <p:cNvCxnSpPr/>
            <p:nvPr/>
          </p:nvCxnSpPr>
          <p:spPr>
            <a:xfrm>
              <a:off x="11274249" y="1313823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A3A5EE-5CB1-6258-993E-6E98EEB8AF16}"/>
                </a:ext>
              </a:extLst>
            </p:cNvPr>
            <p:cNvCxnSpPr/>
            <p:nvPr/>
          </p:nvCxnSpPr>
          <p:spPr>
            <a:xfrm flipV="1">
              <a:off x="9867480" y="329084"/>
              <a:ext cx="0" cy="291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C8049F-7C43-53C9-9AC1-A69411BFF5D5}"/>
                </a:ext>
              </a:extLst>
            </p:cNvPr>
            <p:cNvCxnSpPr/>
            <p:nvPr/>
          </p:nvCxnSpPr>
          <p:spPr>
            <a:xfrm flipV="1">
              <a:off x="9867480" y="2700500"/>
              <a:ext cx="0" cy="291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3008E6-5F3E-282A-76E7-E11A95DEF9DD}"/>
                </a:ext>
              </a:extLst>
            </p:cNvPr>
            <p:cNvCxnSpPr/>
            <p:nvPr/>
          </p:nvCxnSpPr>
          <p:spPr>
            <a:xfrm flipV="1">
              <a:off x="10570864" y="329084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B2A473-543A-A933-3C13-60BFEB03B628}"/>
                </a:ext>
              </a:extLst>
            </p:cNvPr>
            <p:cNvCxnSpPr/>
            <p:nvPr/>
          </p:nvCxnSpPr>
          <p:spPr>
            <a:xfrm flipV="1">
              <a:off x="11274249" y="329084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A7D7EC-0D5C-C7CC-4E2D-AC5281E3DBDC}"/>
                </a:ext>
              </a:extLst>
            </p:cNvPr>
            <p:cNvCxnSpPr/>
            <p:nvPr/>
          </p:nvCxnSpPr>
          <p:spPr>
            <a:xfrm flipV="1">
              <a:off x="10570864" y="2700500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F2EB9E-DE47-75BA-5C4C-9525548D7597}"/>
                </a:ext>
              </a:extLst>
            </p:cNvPr>
            <p:cNvCxnSpPr/>
            <p:nvPr/>
          </p:nvCxnSpPr>
          <p:spPr>
            <a:xfrm flipV="1">
              <a:off x="11274249" y="2700500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E1DE0-D820-5BB5-2624-8A71DD090647}"/>
                </a:ext>
              </a:extLst>
            </p:cNvPr>
            <p:cNvCxnSpPr/>
            <p:nvPr/>
          </p:nvCxnSpPr>
          <p:spPr>
            <a:xfrm>
              <a:off x="11274249" y="2007159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CE38CE6-7172-7A51-7DF8-666330CAAABB}"/>
                </a:ext>
              </a:extLst>
            </p:cNvPr>
            <p:cNvCxnSpPr/>
            <p:nvPr/>
          </p:nvCxnSpPr>
          <p:spPr>
            <a:xfrm>
              <a:off x="11274249" y="2700495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lowchart: Connector 29">
              <a:extLst>
                <a:ext uri="{FF2B5EF4-FFF2-40B4-BE49-F238E27FC236}">
                  <a16:creationId xmlns:a16="http://schemas.microsoft.com/office/drawing/2014/main" id="{2CBCB4EF-6544-FD80-C457-16C4025E531D}"/>
                </a:ext>
              </a:extLst>
            </p:cNvPr>
            <p:cNvSpPr/>
            <p:nvPr/>
          </p:nvSpPr>
          <p:spPr>
            <a:xfrm>
              <a:off x="8772211" y="1620296"/>
              <a:ext cx="110532" cy="10048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126E4A7-52A2-3444-E8ED-6F30B06B7D2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>
              <a:off x="8862644" y="1660491"/>
              <a:ext cx="1004836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AC076C-0BA5-9885-1C32-746986C3A3D5}"/>
                </a:ext>
              </a:extLst>
            </p:cNvPr>
            <p:cNvSpPr txBox="1"/>
            <p:nvPr/>
          </p:nvSpPr>
          <p:spPr>
            <a:xfrm>
              <a:off x="9078102" y="1310557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/>
                <a:t>L</a:t>
              </a:r>
              <a:r>
                <a:rPr lang="nl-NL" sz="1600" baseline="-25000" dirty="0" err="1"/>
                <a:t>n</a:t>
              </a:r>
              <a:endParaRPr lang="en-US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5DA390-1CBE-7344-5815-91B32331AA83}"/>
                </a:ext>
              </a:extLst>
            </p:cNvPr>
            <p:cNvSpPr txBox="1"/>
            <p:nvPr/>
          </p:nvSpPr>
          <p:spPr>
            <a:xfrm>
              <a:off x="8454828" y="1475822"/>
              <a:ext cx="218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n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4B5E5-D66D-A1E7-0F80-889C86862C8E}"/>
                </a:ext>
              </a:extLst>
            </p:cNvPr>
            <p:cNvSpPr txBox="1"/>
            <p:nvPr/>
          </p:nvSpPr>
          <p:spPr>
            <a:xfrm>
              <a:off x="10254006" y="774028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9DCF3E-861E-319C-A734-09E7E0E2AF7B}"/>
                </a:ext>
              </a:extLst>
            </p:cNvPr>
            <p:cNvSpPr/>
            <p:nvPr/>
          </p:nvSpPr>
          <p:spPr>
            <a:xfrm>
              <a:off x="9867480" y="1313822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59609D1-8CE3-E710-96E2-0D6E59EF4059}"/>
                </a:ext>
              </a:extLst>
            </p:cNvPr>
            <p:cNvCxnSpPr>
              <a:cxnSpLocks/>
            </p:cNvCxnSpPr>
            <p:nvPr/>
          </p:nvCxnSpPr>
          <p:spPr>
            <a:xfrm>
              <a:off x="9883939" y="967155"/>
              <a:ext cx="3179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3" name="Flowchart: Connector 36">
              <a:extLst>
                <a:ext uri="{FF2B5EF4-FFF2-40B4-BE49-F238E27FC236}">
                  <a16:creationId xmlns:a16="http://schemas.microsoft.com/office/drawing/2014/main" id="{ED6209AE-A8E4-B9DF-9A2E-9137A9F9D4EE}"/>
                </a:ext>
              </a:extLst>
            </p:cNvPr>
            <p:cNvSpPr/>
            <p:nvPr/>
          </p:nvSpPr>
          <p:spPr>
            <a:xfrm>
              <a:off x="10163044" y="922830"/>
              <a:ext cx="110532" cy="10048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83052D-9760-65EE-7960-3E32431E9017}"/>
                </a:ext>
              </a:extLst>
            </p:cNvPr>
            <p:cNvSpPr txBox="1"/>
            <p:nvPr/>
          </p:nvSpPr>
          <p:spPr>
            <a:xfrm>
              <a:off x="9857372" y="633319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L</a:t>
              </a:r>
              <a:r>
                <a:rPr lang="nl-NL" sz="1600" baseline="-25000" dirty="0"/>
                <a:t>m</a:t>
              </a:r>
              <a:endParaRPr lang="en-US" sz="16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B5FE82-005C-DA2F-12BD-CE6CD0F4BAF8}"/>
                </a:ext>
              </a:extLst>
            </p:cNvPr>
            <p:cNvCxnSpPr/>
            <p:nvPr/>
          </p:nvCxnSpPr>
          <p:spPr>
            <a:xfrm>
              <a:off x="9736851" y="653415"/>
              <a:ext cx="0" cy="66040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F5BC18-063B-CA84-0D45-F3031AAAD848}"/>
                </a:ext>
              </a:extLst>
            </p:cNvPr>
            <p:cNvSpPr txBox="1"/>
            <p:nvPr/>
          </p:nvSpPr>
          <p:spPr>
            <a:xfrm>
              <a:off x="9336407" y="820975"/>
              <a:ext cx="447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/>
                <a:t>Δw</a:t>
              </a:r>
              <a:endParaRPr lang="en-US" sz="160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DC2A523-7F0F-D5A0-ED0A-031D285FD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9296" y="2700497"/>
              <a:ext cx="0" cy="29139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C9419A-48FC-FBD3-5472-2FCB8FC02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7621" y="329084"/>
              <a:ext cx="0" cy="29140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7F26DD-7315-0B4C-FA2D-0FCA418A7104}"/>
                </a:ext>
              </a:extLst>
            </p:cNvPr>
            <p:cNvCxnSpPr/>
            <p:nvPr/>
          </p:nvCxnSpPr>
          <p:spPr>
            <a:xfrm>
              <a:off x="7536267" y="2700495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D1257C-2648-3A55-B552-C922D6C7AE33}"/>
                </a:ext>
              </a:extLst>
            </p:cNvPr>
            <p:cNvCxnSpPr/>
            <p:nvPr/>
          </p:nvCxnSpPr>
          <p:spPr>
            <a:xfrm>
              <a:off x="7536267" y="622161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9C8B48-A018-278A-ED5F-454CADC2F2AA}"/>
                </a:ext>
              </a:extLst>
            </p:cNvPr>
            <p:cNvCxnSpPr/>
            <p:nvPr/>
          </p:nvCxnSpPr>
          <p:spPr>
            <a:xfrm>
              <a:off x="9867480" y="329084"/>
              <a:ext cx="0" cy="2662808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3E9CE41-A165-6549-E035-AE95C72E2709}"/>
              </a:ext>
            </a:extLst>
          </p:cNvPr>
          <p:cNvSpPr txBox="1"/>
          <p:nvPr/>
        </p:nvSpPr>
        <p:spPr>
          <a:xfrm>
            <a:off x="7931523" y="108223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5C8E8"/>
                </a:solidFill>
              </a:rPr>
              <a:t>Model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9FE473-AC23-6A8F-14D1-15275B168753}"/>
              </a:ext>
            </a:extLst>
          </p:cNvPr>
          <p:cNvSpPr txBox="1"/>
          <p:nvPr/>
        </p:nvSpPr>
        <p:spPr>
          <a:xfrm>
            <a:off x="9989897" y="1082957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5A11"/>
                </a:solidFill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30228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325B-DE6B-9F9E-C6E7-276B101B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Control-Volume Finite-Difference Numerical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FA57F-6A22-753E-72EF-A182A35D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36" y="2870451"/>
            <a:ext cx="5510331" cy="3106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8A4DC-D31D-5938-8D05-C5DF9A643F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57140" y="2880947"/>
            <a:ext cx="3369174" cy="309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74E4A-F893-D79A-71F9-354B331B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964" y="1358979"/>
            <a:ext cx="2867527" cy="810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07948-5737-E656-F331-3E03498B3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294" y="2244373"/>
            <a:ext cx="988867" cy="399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B4A8F-BB84-2329-A2EA-D3F395CE53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802" y="1801266"/>
            <a:ext cx="3988470" cy="6816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03CF0F-46C8-D956-3147-8364A8E60B2F}"/>
              </a:ext>
            </a:extLst>
          </p:cNvPr>
          <p:cNvSpPr/>
          <p:nvPr/>
        </p:nvSpPr>
        <p:spPr>
          <a:xfrm>
            <a:off x="1671780" y="2916631"/>
            <a:ext cx="4839856" cy="270831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32B9E-03DF-B611-E2E1-EEB56D60995D}"/>
              </a:ext>
            </a:extLst>
          </p:cNvPr>
          <p:cNvSpPr/>
          <p:nvPr/>
        </p:nvSpPr>
        <p:spPr>
          <a:xfrm>
            <a:off x="8922325" y="3465944"/>
            <a:ext cx="2124365" cy="2103584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33D41-51CB-2965-7BE5-7BCAB26FA7DE}"/>
              </a:ext>
            </a:extLst>
          </p:cNvPr>
          <p:cNvSpPr/>
          <p:nvPr/>
        </p:nvSpPr>
        <p:spPr>
          <a:xfrm>
            <a:off x="8363529" y="2902780"/>
            <a:ext cx="554182" cy="55854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26A713-6754-44CE-0000-18498275F43E}"/>
              </a:ext>
            </a:extLst>
          </p:cNvPr>
          <p:cNvSpPr/>
          <p:nvPr/>
        </p:nvSpPr>
        <p:spPr>
          <a:xfrm>
            <a:off x="3269672" y="3777673"/>
            <a:ext cx="1727201" cy="979054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NL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766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Single-Model Configurations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ECE15C-A16A-0300-1247-ABE61C0F17F3}"/>
              </a:ext>
            </a:extLst>
          </p:cNvPr>
          <p:cNvSpPr>
            <a:spLocks/>
          </p:cNvSpPr>
          <p:nvPr/>
        </p:nvSpPr>
        <p:spPr>
          <a:xfrm>
            <a:off x="2847724" y="2681142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CC01F40-5370-9DB4-D21A-C7ABD633BB0D}"/>
              </a:ext>
            </a:extLst>
          </p:cNvPr>
          <p:cNvSpPr>
            <a:spLocks/>
          </p:cNvSpPr>
          <p:nvPr/>
        </p:nvSpPr>
        <p:spPr>
          <a:xfrm>
            <a:off x="3780161" y="3688492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A5A9049-6F51-9F48-43FC-76BBFB0F7415}"/>
              </a:ext>
            </a:extLst>
          </p:cNvPr>
          <p:cNvSpPr>
            <a:spLocks/>
          </p:cNvSpPr>
          <p:nvPr/>
        </p:nvSpPr>
        <p:spPr>
          <a:xfrm>
            <a:off x="4661109" y="4137836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A17901-2AB7-0D96-8D60-510453C05BAB}"/>
              </a:ext>
            </a:extLst>
          </p:cNvPr>
          <p:cNvSpPr>
            <a:spLocks/>
          </p:cNvSpPr>
          <p:nvPr/>
        </p:nvSpPr>
        <p:spPr>
          <a:xfrm>
            <a:off x="3774319" y="3161097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A9FA74C-1540-2A23-E2B3-11C790686A76}"/>
              </a:ext>
            </a:extLst>
          </p:cNvPr>
          <p:cNvCxnSpPr>
            <a:cxnSpLocks/>
            <a:stCxn id="19" idx="2"/>
            <a:endCxn id="20" idx="1"/>
          </p:cNvCxnSpPr>
          <p:nvPr/>
        </p:nvCxnSpPr>
        <p:spPr>
          <a:xfrm rot="16200000" flipH="1">
            <a:off x="3227327" y="3311457"/>
            <a:ext cx="831553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9D5C096-2D1C-E046-D9B4-5C8F2C2DAB82}"/>
              </a:ext>
            </a:extLst>
          </p:cNvPr>
          <p:cNvCxnSpPr>
            <a:cxnSpLocks/>
            <a:stCxn id="19" idx="2"/>
            <a:endCxn id="22" idx="1"/>
          </p:cNvCxnSpPr>
          <p:nvPr/>
        </p:nvCxnSpPr>
        <p:spPr>
          <a:xfrm rot="16200000" flipH="1">
            <a:off x="3488106" y="3050682"/>
            <a:ext cx="304155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3E6351D-F0EB-596E-7838-52D04E97ED18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 rot="16200000" flipH="1">
            <a:off x="4401527" y="4054052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B1A3688-9777-0D4A-2A07-81C4224D2792}"/>
              </a:ext>
            </a:extLst>
          </p:cNvPr>
          <p:cNvSpPr/>
          <p:nvPr/>
        </p:nvSpPr>
        <p:spPr>
          <a:xfrm>
            <a:off x="6586695" y="2691311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1F9B151-E37C-7CE5-AC58-92B5D4C95F8D}"/>
              </a:ext>
            </a:extLst>
          </p:cNvPr>
          <p:cNvSpPr/>
          <p:nvPr/>
        </p:nvSpPr>
        <p:spPr>
          <a:xfrm>
            <a:off x="7519129" y="3674807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53D6A51-3EE5-D6C5-3783-920E4A1FB350}"/>
              </a:ext>
            </a:extLst>
          </p:cNvPr>
          <p:cNvSpPr/>
          <p:nvPr/>
        </p:nvSpPr>
        <p:spPr>
          <a:xfrm>
            <a:off x="8400077" y="4124151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8F8FDF3-8F0D-9B84-9227-3946A47CECF2}"/>
              </a:ext>
            </a:extLst>
          </p:cNvPr>
          <p:cNvSpPr/>
          <p:nvPr/>
        </p:nvSpPr>
        <p:spPr>
          <a:xfrm>
            <a:off x="7513290" y="3147412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B3258BA-06E5-BEE8-E34E-1C010F161FD7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 rot="16200000" flipH="1">
            <a:off x="6978225" y="3309697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45C6B21-8E45-8167-124C-BB31EE70AD70}"/>
              </a:ext>
            </a:extLst>
          </p:cNvPr>
          <p:cNvCxnSpPr>
            <a:stCxn id="26" idx="2"/>
            <a:endCxn id="29" idx="1"/>
          </p:cNvCxnSpPr>
          <p:nvPr/>
        </p:nvCxnSpPr>
        <p:spPr>
          <a:xfrm rot="16200000" flipH="1">
            <a:off x="7239003" y="3048925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109D4A6-3B89-38D0-86FD-429CA852742F}"/>
              </a:ext>
            </a:extLst>
          </p:cNvPr>
          <p:cNvCxnSpPr>
            <a:cxnSpLocks/>
            <a:stCxn id="27" idx="2"/>
            <a:endCxn id="28" idx="1"/>
          </p:cNvCxnSpPr>
          <p:nvPr/>
        </p:nvCxnSpPr>
        <p:spPr>
          <a:xfrm rot="16200000" flipH="1">
            <a:off x="8140498" y="4040367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Configurations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78CC7BC9-4840-9F27-9829-D1C90F2ACF99}"/>
              </a:ext>
            </a:extLst>
          </p:cNvPr>
          <p:cNvCxnSpPr>
            <a:cxnSpLocks/>
            <a:stCxn id="41" idx="3"/>
            <a:endCxn id="39" idx="3"/>
          </p:cNvCxnSpPr>
          <p:nvPr/>
        </p:nvCxnSpPr>
        <p:spPr>
          <a:xfrm flipV="1">
            <a:off x="9257483" y="4862801"/>
            <a:ext cx="873507" cy="534547"/>
          </a:xfrm>
          <a:prstGeom prst="bentConnector3">
            <a:avLst>
              <a:gd name="adj1" fmla="val 12617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B2F7A9BA-BA92-542E-15F1-F39E7F9071B3}"/>
              </a:ext>
            </a:extLst>
          </p:cNvPr>
          <p:cNvCxnSpPr>
            <a:cxnSpLocks/>
            <a:stCxn id="34" idx="3"/>
            <a:endCxn id="41" idx="3"/>
          </p:cNvCxnSpPr>
          <p:nvPr/>
        </p:nvCxnSpPr>
        <p:spPr>
          <a:xfrm flipH="1">
            <a:off x="9257483" y="3883571"/>
            <a:ext cx="873507" cy="1513778"/>
          </a:xfrm>
          <a:prstGeom prst="bentConnector3">
            <a:avLst>
              <a:gd name="adj1" fmla="val -2617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857DC0B-8AF5-F57A-BE1F-55DC4FB352ED}"/>
              </a:ext>
            </a:extLst>
          </p:cNvPr>
          <p:cNvCxnSpPr>
            <a:cxnSpLocks/>
            <a:stCxn id="16" idx="3"/>
            <a:endCxn id="14" idx="3"/>
          </p:cNvCxnSpPr>
          <p:nvPr/>
        </p:nvCxnSpPr>
        <p:spPr>
          <a:xfrm flipH="1" flipV="1">
            <a:off x="5187468" y="4444258"/>
            <a:ext cx="266833" cy="532368"/>
          </a:xfrm>
          <a:prstGeom prst="bentConnector3">
            <a:avLst>
              <a:gd name="adj1" fmla="val -85671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16A2879-9A9E-7D35-0619-EBEB17D24EC5}"/>
              </a:ext>
            </a:extLst>
          </p:cNvPr>
          <p:cNvCxnSpPr>
            <a:cxnSpLocks/>
            <a:stCxn id="9" idx="3"/>
            <a:endCxn id="16" idx="3"/>
          </p:cNvCxnSpPr>
          <p:nvPr/>
        </p:nvCxnSpPr>
        <p:spPr>
          <a:xfrm>
            <a:off x="5187468" y="3888775"/>
            <a:ext cx="266833" cy="1087855"/>
          </a:xfrm>
          <a:prstGeom prst="bentConnector3">
            <a:avLst>
              <a:gd name="adj1" fmla="val 185671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D04ACF-D82D-BFA2-9718-7C4A97DC78DF}"/>
              </a:ext>
            </a:extLst>
          </p:cNvPr>
          <p:cNvSpPr/>
          <p:nvPr/>
        </p:nvSpPr>
        <p:spPr>
          <a:xfrm>
            <a:off x="2103441" y="2280128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BB32FE-C580-5EF3-570C-F45BA21F18F0}"/>
              </a:ext>
            </a:extLst>
          </p:cNvPr>
          <p:cNvSpPr/>
          <p:nvPr/>
        </p:nvSpPr>
        <p:spPr>
          <a:xfrm>
            <a:off x="3035878" y="3263628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D1F86A-B8FE-E6D0-16A2-96C7C4EBFDA9}"/>
              </a:ext>
            </a:extLst>
          </p:cNvPr>
          <p:cNvSpPr/>
          <p:nvPr/>
        </p:nvSpPr>
        <p:spPr>
          <a:xfrm>
            <a:off x="3916826" y="371296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4CCD4F-2DC1-8EED-96E2-3C6C3019AB4C}"/>
              </a:ext>
            </a:extLst>
          </p:cNvPr>
          <p:cNvSpPr/>
          <p:nvPr/>
        </p:nvSpPr>
        <p:spPr>
          <a:xfrm>
            <a:off x="3030036" y="2736228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980980D-7B20-3AE1-D641-AABCA59B77F3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2494971" y="2898518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95D7ED4-27A9-6979-95CF-0B1CFF2D70CA}"/>
              </a:ext>
            </a:extLst>
          </p:cNvPr>
          <p:cNvCxnSpPr>
            <a:stCxn id="7" idx="2"/>
            <a:endCxn id="10" idx="1"/>
          </p:cNvCxnSpPr>
          <p:nvPr/>
        </p:nvCxnSpPr>
        <p:spPr>
          <a:xfrm rot="16200000" flipH="1">
            <a:off x="2755749" y="2637743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EB1964D-E7B4-5617-D637-1CE4C97E865B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657244" y="3629186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C72CAB-DEAA-0A85-0D38-04E75C29F43C}"/>
              </a:ext>
            </a:extLst>
          </p:cNvPr>
          <p:cNvSpPr/>
          <p:nvPr/>
        </p:nvSpPr>
        <p:spPr>
          <a:xfrm>
            <a:off x="3916826" y="4268457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2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FA3EE5-378F-1348-1C20-CBA42CEC11A6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16200000" flipH="1">
            <a:off x="3379501" y="3906929"/>
            <a:ext cx="829028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3B47511-E71D-4F32-BE79-32C23610B9C4}"/>
              </a:ext>
            </a:extLst>
          </p:cNvPr>
          <p:cNvSpPr/>
          <p:nvPr/>
        </p:nvSpPr>
        <p:spPr>
          <a:xfrm>
            <a:off x="3916828" y="4800823"/>
            <a:ext cx="1537473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GWF-GWF Numerical Exchange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E37049-470D-D95A-6605-EC41CB4F69B3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 rot="16200000" flipH="1">
            <a:off x="3113316" y="4173114"/>
            <a:ext cx="1361397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40A13E1-12FD-2ADF-CCD2-33E28695157C}"/>
              </a:ext>
            </a:extLst>
          </p:cNvPr>
          <p:cNvSpPr/>
          <p:nvPr/>
        </p:nvSpPr>
        <p:spPr>
          <a:xfrm>
            <a:off x="7046967" y="2274928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3113992-C8AD-9988-D3A1-7804C097F87B}"/>
              </a:ext>
            </a:extLst>
          </p:cNvPr>
          <p:cNvSpPr/>
          <p:nvPr/>
        </p:nvSpPr>
        <p:spPr>
          <a:xfrm>
            <a:off x="7979401" y="3258427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9A2C16F-A5A6-0DED-7630-A10787158CFF}"/>
              </a:ext>
            </a:extLst>
          </p:cNvPr>
          <p:cNvSpPr/>
          <p:nvPr/>
        </p:nvSpPr>
        <p:spPr>
          <a:xfrm>
            <a:off x="8860349" y="370776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9DE72F-E378-8AE0-F7BD-F7B62265C427}"/>
              </a:ext>
            </a:extLst>
          </p:cNvPr>
          <p:cNvSpPr/>
          <p:nvPr/>
        </p:nvSpPr>
        <p:spPr>
          <a:xfrm>
            <a:off x="7973562" y="2731028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71295D1-DB52-9819-4E93-64D3E61A38CB}"/>
              </a:ext>
            </a:extLst>
          </p:cNvPr>
          <p:cNvCxnSpPr>
            <a:stCxn id="18" idx="2"/>
            <a:endCxn id="33" idx="1"/>
          </p:cNvCxnSpPr>
          <p:nvPr/>
        </p:nvCxnSpPr>
        <p:spPr>
          <a:xfrm rot="16200000" flipH="1">
            <a:off x="7438497" y="2893317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2012C61-1D45-093C-C426-2A9F8997D959}"/>
              </a:ext>
            </a:extLst>
          </p:cNvPr>
          <p:cNvCxnSpPr>
            <a:stCxn id="18" idx="2"/>
            <a:endCxn id="35" idx="1"/>
          </p:cNvCxnSpPr>
          <p:nvPr/>
        </p:nvCxnSpPr>
        <p:spPr>
          <a:xfrm rot="16200000" flipH="1">
            <a:off x="7699275" y="2632543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97A64B1-454A-A734-0093-ADF92CAB08EC}"/>
              </a:ext>
            </a:extLst>
          </p:cNvPr>
          <p:cNvCxnSpPr>
            <a:cxnSpLocks/>
            <a:stCxn id="33" idx="2"/>
            <a:endCxn id="34" idx="1"/>
          </p:cNvCxnSpPr>
          <p:nvPr/>
        </p:nvCxnSpPr>
        <p:spPr>
          <a:xfrm rot="16200000" flipH="1">
            <a:off x="8600770" y="3623984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FCA1B5A-11FB-C1E4-BA14-1C61DD39B9D0}"/>
              </a:ext>
            </a:extLst>
          </p:cNvPr>
          <p:cNvSpPr/>
          <p:nvPr/>
        </p:nvSpPr>
        <p:spPr>
          <a:xfrm>
            <a:off x="8860349" y="468699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3129133-C4B1-6026-50CE-A6D3A06A12BB}"/>
              </a:ext>
            </a:extLst>
          </p:cNvPr>
          <p:cNvCxnSpPr>
            <a:cxnSpLocks/>
            <a:stCxn id="43" idx="2"/>
            <a:endCxn id="39" idx="1"/>
          </p:cNvCxnSpPr>
          <p:nvPr/>
        </p:nvCxnSpPr>
        <p:spPr>
          <a:xfrm rot="16200000" flipH="1">
            <a:off x="8590282" y="4592729"/>
            <a:ext cx="291678" cy="24846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8BCB8D6-7A1D-1A57-F0A1-28B8D48F3A19}"/>
              </a:ext>
            </a:extLst>
          </p:cNvPr>
          <p:cNvSpPr/>
          <p:nvPr/>
        </p:nvSpPr>
        <p:spPr>
          <a:xfrm>
            <a:off x="7986844" y="5221547"/>
            <a:ext cx="1270640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Exchange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808FF3E-4398-CE0F-89FC-055D5EE8D393}"/>
              </a:ext>
            </a:extLst>
          </p:cNvPr>
          <p:cNvCxnSpPr>
            <a:cxnSpLocks/>
            <a:stCxn id="18" idx="2"/>
            <a:endCxn id="41" idx="1"/>
          </p:cNvCxnSpPr>
          <p:nvPr/>
        </p:nvCxnSpPr>
        <p:spPr>
          <a:xfrm rot="16200000" flipH="1">
            <a:off x="6460657" y="3871157"/>
            <a:ext cx="2770818" cy="28156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1F8E0A7-9774-8FBD-77F6-8D92C48EA78C}"/>
              </a:ext>
            </a:extLst>
          </p:cNvPr>
          <p:cNvSpPr/>
          <p:nvPr/>
        </p:nvSpPr>
        <p:spPr>
          <a:xfrm>
            <a:off x="7976561" y="4219522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2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6C28A40-044F-DF57-2E67-553020C02E32}"/>
              </a:ext>
            </a:extLst>
          </p:cNvPr>
          <p:cNvCxnSpPr>
            <a:cxnSpLocks/>
            <a:stCxn id="18" idx="2"/>
            <a:endCxn id="43" idx="1"/>
          </p:cNvCxnSpPr>
          <p:nvPr/>
        </p:nvCxnSpPr>
        <p:spPr>
          <a:xfrm rot="16200000" flipH="1">
            <a:off x="6956525" y="3375289"/>
            <a:ext cx="1768793" cy="27127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8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34" grpId="0" animBg="1"/>
      <p:bldP spid="35" grpId="0" animBg="1"/>
      <p:bldP spid="39" grpId="0" animBg="1"/>
      <p:bldP spid="41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3443" cy="2081682"/>
          </a:xfrm>
        </p:spPr>
        <p:txBody>
          <a:bodyPr/>
          <a:lstStyle/>
          <a:p>
            <a:r>
              <a:rPr lang="en-US" dirty="0"/>
              <a:t>Multi-Model Configurations</a:t>
            </a:r>
          </a:p>
        </p:txBody>
      </p:sp>
      <p:cxnSp>
        <p:nvCxnSpPr>
          <p:cNvPr id="19" name="Connector: Elbow 99">
            <a:extLst>
              <a:ext uri="{FF2B5EF4-FFF2-40B4-BE49-F238E27FC236}">
                <a16:creationId xmlns:a16="http://schemas.microsoft.com/office/drawing/2014/main" id="{6EE24E50-D68F-4E2B-748D-837AF9F05E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27597" y="3035946"/>
            <a:ext cx="2059270" cy="1199286"/>
          </a:xfrm>
          <a:prstGeom prst="bentConnector3">
            <a:avLst>
              <a:gd name="adj1" fmla="val 409"/>
            </a:avLst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77">
            <a:extLst>
              <a:ext uri="{FF2B5EF4-FFF2-40B4-BE49-F238E27FC236}">
                <a16:creationId xmlns:a16="http://schemas.microsoft.com/office/drawing/2014/main" id="{CA210C25-763B-3C7B-96F9-A5638ECB9E67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589536" y="4637152"/>
            <a:ext cx="2082273" cy="1520926"/>
          </a:xfrm>
          <a:prstGeom prst="bentConnector3">
            <a:avLst>
              <a:gd name="adj1" fmla="val 99313"/>
            </a:avLst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D8E999-8E75-CF59-B147-52054A598093}"/>
              </a:ext>
            </a:extLst>
          </p:cNvPr>
          <p:cNvCxnSpPr>
            <a:cxnSpLocks/>
          </p:cNvCxnSpPr>
          <p:nvPr/>
        </p:nvCxnSpPr>
        <p:spPr>
          <a:xfrm>
            <a:off x="10403997" y="4637617"/>
            <a:ext cx="1256599" cy="0"/>
          </a:xfrm>
          <a:prstGeom prst="line">
            <a:avLst/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D33E5D4-F43B-138E-21F1-4FE1C4A44A95}"/>
              </a:ext>
            </a:extLst>
          </p:cNvPr>
          <p:cNvCxnSpPr>
            <a:cxnSpLocks/>
          </p:cNvCxnSpPr>
          <p:nvPr/>
        </p:nvCxnSpPr>
        <p:spPr>
          <a:xfrm flipV="1">
            <a:off x="9595385" y="3828115"/>
            <a:ext cx="99067" cy="1836910"/>
          </a:xfrm>
          <a:prstGeom prst="bentConnector4">
            <a:avLst>
              <a:gd name="adj1" fmla="val 1585193"/>
              <a:gd name="adj2" fmla="val 85516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39E17204-CA45-2938-79A4-5AB4790F86CE}"/>
              </a:ext>
            </a:extLst>
          </p:cNvPr>
          <p:cNvCxnSpPr>
            <a:cxnSpLocks/>
          </p:cNvCxnSpPr>
          <p:nvPr/>
        </p:nvCxnSpPr>
        <p:spPr>
          <a:xfrm flipV="1">
            <a:off x="9887687" y="1797965"/>
            <a:ext cx="104910" cy="3867060"/>
          </a:xfrm>
          <a:prstGeom prst="bentConnector4">
            <a:avLst>
              <a:gd name="adj1" fmla="val 1220972"/>
              <a:gd name="adj2" fmla="val 93119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8F88247-471C-F06D-6191-6BD9C800E959}"/>
              </a:ext>
            </a:extLst>
          </p:cNvPr>
          <p:cNvCxnSpPr>
            <a:cxnSpLocks/>
          </p:cNvCxnSpPr>
          <p:nvPr/>
        </p:nvCxnSpPr>
        <p:spPr>
          <a:xfrm>
            <a:off x="10463189" y="3928967"/>
            <a:ext cx="7297" cy="1087855"/>
          </a:xfrm>
          <a:prstGeom prst="bentConnector3">
            <a:avLst>
              <a:gd name="adj1" fmla="val 32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24462C-5CCB-9C19-28C3-0CD1EA5BF405}"/>
              </a:ext>
            </a:extLst>
          </p:cNvPr>
          <p:cNvCxnSpPr>
            <a:cxnSpLocks/>
          </p:cNvCxnSpPr>
          <p:nvPr/>
        </p:nvCxnSpPr>
        <p:spPr>
          <a:xfrm flipH="1" flipV="1">
            <a:off x="10463189" y="4483297"/>
            <a:ext cx="7297" cy="532368"/>
          </a:xfrm>
          <a:prstGeom prst="bentConnector3">
            <a:avLst>
              <a:gd name="adj1" fmla="val -31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0AF0862-DA51-C29D-B059-98C88F1D1174}"/>
              </a:ext>
            </a:extLst>
          </p:cNvPr>
          <p:cNvCxnSpPr>
            <a:cxnSpLocks/>
          </p:cNvCxnSpPr>
          <p:nvPr/>
        </p:nvCxnSpPr>
        <p:spPr>
          <a:xfrm flipH="1" flipV="1">
            <a:off x="10469031" y="2446807"/>
            <a:ext cx="7297" cy="532368"/>
          </a:xfrm>
          <a:prstGeom prst="bentConnector3">
            <a:avLst>
              <a:gd name="adj1" fmla="val -31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A3CBCFF-FC6E-DF58-C780-ED9280EC34B3}"/>
              </a:ext>
            </a:extLst>
          </p:cNvPr>
          <p:cNvCxnSpPr>
            <a:cxnSpLocks/>
          </p:cNvCxnSpPr>
          <p:nvPr/>
        </p:nvCxnSpPr>
        <p:spPr>
          <a:xfrm>
            <a:off x="10469031" y="1891322"/>
            <a:ext cx="7297" cy="1087855"/>
          </a:xfrm>
          <a:prstGeom prst="bentConnector3">
            <a:avLst>
              <a:gd name="adj1" fmla="val 32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7BE7C0E-F950-5813-C0BA-B92D0D1D5AA2}"/>
              </a:ext>
            </a:extLst>
          </p:cNvPr>
          <p:cNvSpPr/>
          <p:nvPr/>
        </p:nvSpPr>
        <p:spPr>
          <a:xfrm>
            <a:off x="7125466" y="365125"/>
            <a:ext cx="1316639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D5816AE-905A-41FA-F100-6E713825985D}"/>
              </a:ext>
            </a:extLst>
          </p:cNvPr>
          <p:cNvSpPr/>
          <p:nvPr/>
        </p:nvSpPr>
        <p:spPr>
          <a:xfrm>
            <a:off x="8057904" y="1348624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01D05C6-8FAA-8207-5C27-7329203519CA}"/>
              </a:ext>
            </a:extLst>
          </p:cNvPr>
          <p:cNvSpPr/>
          <p:nvPr/>
        </p:nvSpPr>
        <p:spPr>
          <a:xfrm>
            <a:off x="8931556" y="1797965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F337D4C-E740-5014-13CC-3798CCFD4FF0}"/>
              </a:ext>
            </a:extLst>
          </p:cNvPr>
          <p:cNvSpPr/>
          <p:nvPr/>
        </p:nvSpPr>
        <p:spPr>
          <a:xfrm>
            <a:off x="8052061" y="821226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2F0C938-A820-9672-3794-7594FD9A2AE5}"/>
              </a:ext>
            </a:extLst>
          </p:cNvPr>
          <p:cNvCxnSpPr>
            <a:stCxn id="28" idx="2"/>
            <a:endCxn id="29" idx="1"/>
          </p:cNvCxnSpPr>
          <p:nvPr/>
        </p:nvCxnSpPr>
        <p:spPr>
          <a:xfrm rot="16200000" flipH="1">
            <a:off x="7516998" y="983514"/>
            <a:ext cx="807699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3F87F4-CE97-6549-A9C0-9CA3B1E73B09}"/>
              </a:ext>
            </a:extLst>
          </p:cNvPr>
          <p:cNvCxnSpPr>
            <a:stCxn id="28" idx="2"/>
            <a:endCxn id="31" idx="1"/>
          </p:cNvCxnSpPr>
          <p:nvPr/>
        </p:nvCxnSpPr>
        <p:spPr>
          <a:xfrm rot="16200000" flipH="1">
            <a:off x="7777775" y="722739"/>
            <a:ext cx="280301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2734B689-9F19-6F6B-3636-6BD32C92F47F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8675622" y="1717831"/>
            <a:ext cx="273541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EEFC72B-E328-A79E-1DA8-8EA1E4472ADE}"/>
              </a:ext>
            </a:extLst>
          </p:cNvPr>
          <p:cNvSpPr/>
          <p:nvPr/>
        </p:nvSpPr>
        <p:spPr>
          <a:xfrm>
            <a:off x="8931556" y="2353452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2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ED6202D2-4340-ED33-1425-F394834B2165}"/>
              </a:ext>
            </a:extLst>
          </p:cNvPr>
          <p:cNvCxnSpPr>
            <a:cxnSpLocks/>
            <a:stCxn id="29" idx="2"/>
            <a:endCxn id="47" idx="1"/>
          </p:cNvCxnSpPr>
          <p:nvPr/>
        </p:nvCxnSpPr>
        <p:spPr>
          <a:xfrm rot="16200000" flipH="1">
            <a:off x="8397875" y="1995575"/>
            <a:ext cx="829028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3F5CD7B-0CBD-660A-99D5-58260F8A2096}"/>
              </a:ext>
            </a:extLst>
          </p:cNvPr>
          <p:cNvSpPr/>
          <p:nvPr/>
        </p:nvSpPr>
        <p:spPr>
          <a:xfrm>
            <a:off x="8938853" y="2885820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GWF-GWF Numerical Exchange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D4184C8-5782-D820-9C68-B55FA053BBD8}"/>
              </a:ext>
            </a:extLst>
          </p:cNvPr>
          <p:cNvCxnSpPr>
            <a:cxnSpLocks/>
            <a:stCxn id="29" idx="2"/>
            <a:endCxn id="49" idx="1"/>
          </p:cNvCxnSpPr>
          <p:nvPr/>
        </p:nvCxnSpPr>
        <p:spPr>
          <a:xfrm rot="16200000" flipH="1">
            <a:off x="8135341" y="2258108"/>
            <a:ext cx="1361396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8B58104-2235-5D24-FE96-4414E69AFA5B}"/>
              </a:ext>
            </a:extLst>
          </p:cNvPr>
          <p:cNvSpPr/>
          <p:nvPr/>
        </p:nvSpPr>
        <p:spPr>
          <a:xfrm>
            <a:off x="8052061" y="3378774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2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9662E3-95FA-5F9C-77DE-570A2C98B24D}"/>
              </a:ext>
            </a:extLst>
          </p:cNvPr>
          <p:cNvSpPr/>
          <p:nvPr/>
        </p:nvSpPr>
        <p:spPr>
          <a:xfrm>
            <a:off x="8925713" y="3828115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 1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6670C31-4505-6699-1592-ECEAAC69DFEB}"/>
              </a:ext>
            </a:extLst>
          </p:cNvPr>
          <p:cNvCxnSpPr>
            <a:cxnSpLocks/>
            <a:stCxn id="51" idx="2"/>
            <a:endCxn id="52" idx="1"/>
          </p:cNvCxnSpPr>
          <p:nvPr/>
        </p:nvCxnSpPr>
        <p:spPr>
          <a:xfrm rot="16200000" flipH="1">
            <a:off x="8669779" y="3747981"/>
            <a:ext cx="273541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3660E0F-0AA0-950B-6E46-3308961178C7}"/>
              </a:ext>
            </a:extLst>
          </p:cNvPr>
          <p:cNvSpPr/>
          <p:nvPr/>
        </p:nvSpPr>
        <p:spPr>
          <a:xfrm>
            <a:off x="8925713" y="4383602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 2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5E5D011-4134-6E82-ADE0-6343518A7956}"/>
              </a:ext>
            </a:extLst>
          </p:cNvPr>
          <p:cNvCxnSpPr>
            <a:cxnSpLocks/>
            <a:stCxn id="51" idx="2"/>
            <a:endCxn id="54" idx="1"/>
          </p:cNvCxnSpPr>
          <p:nvPr/>
        </p:nvCxnSpPr>
        <p:spPr>
          <a:xfrm rot="16200000" flipH="1">
            <a:off x="8392032" y="4025725"/>
            <a:ext cx="829028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FDF6AF2-42A1-8732-8D30-67CD5AD49395}"/>
              </a:ext>
            </a:extLst>
          </p:cNvPr>
          <p:cNvSpPr/>
          <p:nvPr/>
        </p:nvSpPr>
        <p:spPr>
          <a:xfrm>
            <a:off x="8933009" y="4915970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GWT-GWT Numerical Exchange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B65B78F-6FCA-87C3-30F3-6B5241FD1A7D}"/>
              </a:ext>
            </a:extLst>
          </p:cNvPr>
          <p:cNvCxnSpPr>
            <a:cxnSpLocks/>
            <a:stCxn id="51" idx="2"/>
            <a:endCxn id="56" idx="1"/>
          </p:cNvCxnSpPr>
          <p:nvPr/>
        </p:nvCxnSpPr>
        <p:spPr>
          <a:xfrm rot="16200000" flipH="1">
            <a:off x="8129497" y="4288258"/>
            <a:ext cx="1361396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BFECF6D-5B56-4EBC-BA20-4176675A3858}"/>
              </a:ext>
            </a:extLst>
          </p:cNvPr>
          <p:cNvCxnSpPr>
            <a:cxnSpLocks/>
            <a:stCxn id="28" idx="2"/>
            <a:endCxn id="51" idx="1"/>
          </p:cNvCxnSpPr>
          <p:nvPr/>
        </p:nvCxnSpPr>
        <p:spPr>
          <a:xfrm rot="16200000" flipH="1">
            <a:off x="6498999" y="2001512"/>
            <a:ext cx="2837849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13BDD0-E4A8-337C-2F8B-701F3EB522B1}"/>
              </a:ext>
            </a:extLst>
          </p:cNvPr>
          <p:cNvSpPr/>
          <p:nvPr/>
        </p:nvSpPr>
        <p:spPr>
          <a:xfrm>
            <a:off x="8057908" y="5489225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</a:t>
            </a:r>
          </a:p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Exchange 1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466784C-3996-3077-85CD-739516268036}"/>
              </a:ext>
            </a:extLst>
          </p:cNvPr>
          <p:cNvSpPr/>
          <p:nvPr/>
        </p:nvSpPr>
        <p:spPr>
          <a:xfrm>
            <a:off x="8052062" y="5982278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 </a:t>
            </a:r>
          </a:p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Exchange 2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CA073F6-9A39-6602-35D6-B536C19104CB}"/>
              </a:ext>
            </a:extLst>
          </p:cNvPr>
          <p:cNvCxnSpPr>
            <a:cxnSpLocks/>
            <a:stCxn id="28" idx="2"/>
            <a:endCxn id="59" idx="1"/>
          </p:cNvCxnSpPr>
          <p:nvPr/>
        </p:nvCxnSpPr>
        <p:spPr>
          <a:xfrm rot="16200000" flipH="1">
            <a:off x="5446696" y="3053813"/>
            <a:ext cx="4948300" cy="27412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7FCD514-1D4C-D877-142B-6B35177658D5}"/>
              </a:ext>
            </a:extLst>
          </p:cNvPr>
          <p:cNvCxnSpPr>
            <a:cxnSpLocks/>
            <a:stCxn id="28" idx="2"/>
            <a:endCxn id="60" idx="1"/>
          </p:cNvCxnSpPr>
          <p:nvPr/>
        </p:nvCxnSpPr>
        <p:spPr>
          <a:xfrm rot="16200000" flipH="1">
            <a:off x="5197246" y="3303264"/>
            <a:ext cx="5441353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2">
            <a:extLst>
              <a:ext uri="{FF2B5EF4-FFF2-40B4-BE49-F238E27FC236}">
                <a16:creationId xmlns:a16="http://schemas.microsoft.com/office/drawing/2014/main" id="{65B55A01-E9E4-D9B4-4305-FC0737C6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46" y="2238808"/>
            <a:ext cx="6801324" cy="34951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866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47" grpId="0" animBg="1"/>
      <p:bldP spid="49" grpId="0" animBg="1"/>
      <p:bldP spid="51" grpId="0" animBg="1"/>
      <p:bldP spid="52" grpId="0" animBg="1"/>
      <p:bldP spid="54" grpId="0" animBg="1"/>
      <p:bldP spid="56" grpId="0" animBg="1"/>
      <p:bldP spid="59" grpId="0" animBg="1"/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FFCF3F89-E6DE-6604-5EA0-0739C11B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93" y="332790"/>
            <a:ext cx="9122824" cy="62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86C9-D47C-C3C9-15BE-C2DB765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252"/>
          </a:xfrm>
        </p:spPr>
        <p:txBody>
          <a:bodyPr>
            <a:normAutofit/>
          </a:bodyPr>
          <a:lstStyle/>
          <a:p>
            <a:r>
              <a:rPr lang="nl-NL" dirty="0"/>
              <a:t>Parallel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6976-E90F-2CFA-5A93-577C4C88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859"/>
            <a:ext cx="10515600" cy="4846104"/>
          </a:xfrm>
        </p:spPr>
        <p:txBody>
          <a:bodyPr>
            <a:normAutofit/>
          </a:bodyPr>
          <a:lstStyle/>
          <a:p>
            <a:r>
              <a:rPr lang="en-US" sz="2400" dirty="0"/>
              <a:t>Large national/continental scale models</a:t>
            </a:r>
          </a:p>
          <a:p>
            <a:r>
              <a:rPr lang="en-US" sz="2400" dirty="0"/>
              <a:t>High resolution, regional models</a:t>
            </a:r>
          </a:p>
          <a:p>
            <a:r>
              <a:rPr lang="en-US" sz="2400" dirty="0"/>
              <a:t>Targeting HPC as well as laptops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639C50-AE9F-6F4D-0D71-89E1DE74247A}"/>
              </a:ext>
            </a:extLst>
          </p:cNvPr>
          <p:cNvGrpSpPr/>
          <p:nvPr/>
        </p:nvGrpSpPr>
        <p:grpSpPr>
          <a:xfrm>
            <a:off x="1508041" y="3019379"/>
            <a:ext cx="4709361" cy="3157584"/>
            <a:chOff x="1339147" y="3535494"/>
            <a:chExt cx="4709361" cy="3157584"/>
          </a:xfrm>
        </p:grpSpPr>
        <p:pic>
          <p:nvPicPr>
            <p:cNvPr id="8" name="Picture 1">
              <a:extLst>
                <a:ext uri="{FF2B5EF4-FFF2-40B4-BE49-F238E27FC236}">
                  <a16:creationId xmlns:a16="http://schemas.microsoft.com/office/drawing/2014/main" id="{9A156CF8-7FD9-2FCB-3945-3A2D804F1F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147" y="3535494"/>
              <a:ext cx="4709361" cy="264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D80032-1698-6C4B-EE78-AEAC2714CA0F}"/>
                </a:ext>
              </a:extLst>
            </p:cNvPr>
            <p:cNvSpPr txBox="1"/>
            <p:nvPr/>
          </p:nvSpPr>
          <p:spPr>
            <a:xfrm>
              <a:off x="1594696" y="6231413"/>
              <a:ext cx="39633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i="1"/>
                <a:t>Model of a Regional Groundwater Basin in Southern California</a:t>
              </a:r>
              <a:r>
                <a:rPr lang="en-US" sz="1200"/>
                <a:t>,</a:t>
              </a:r>
            </a:p>
            <a:p>
              <a:r>
                <a:rPr lang="en-US" sz="1200"/>
                <a:t>Tetra Tech 2023</a:t>
              </a:r>
              <a:endParaRPr lang="nl-NL" sz="12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4C6FE1-5C7B-EED3-50F7-332AAC71AE1A}"/>
              </a:ext>
            </a:extLst>
          </p:cNvPr>
          <p:cNvGrpSpPr/>
          <p:nvPr/>
        </p:nvGrpSpPr>
        <p:grpSpPr>
          <a:xfrm>
            <a:off x="7044763" y="486834"/>
            <a:ext cx="4819499" cy="5703830"/>
            <a:chOff x="7044763" y="486834"/>
            <a:chExt cx="4819499" cy="5703830"/>
          </a:xfrm>
        </p:grpSpPr>
        <p:pic>
          <p:nvPicPr>
            <p:cNvPr id="10" name="Picture 9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D706AB2B-C746-9379-6FFE-BB95D440F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4763" y="486834"/>
              <a:ext cx="4810957" cy="2706164"/>
            </a:xfrm>
            <a:prstGeom prst="rect">
              <a:avLst/>
            </a:prstGeom>
          </p:spPr>
        </p:pic>
        <p:pic>
          <p:nvPicPr>
            <p:cNvPr id="12" name="Content Placeholder 3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6B720150-9138-AF55-CD36-B17B4F65A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76" y="3484500"/>
              <a:ext cx="4806686" cy="27061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9BDBD-C969-3991-9430-CA2E98C17548}"/>
                </a:ext>
              </a:extLst>
            </p:cNvPr>
            <p:cNvSpPr txBox="1"/>
            <p:nvPr/>
          </p:nvSpPr>
          <p:spPr>
            <a:xfrm>
              <a:off x="9648416" y="5234692"/>
              <a:ext cx="1618678" cy="64633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nl-NL" sz="1200"/>
                <a:t>Runtimes:</a:t>
              </a:r>
            </a:p>
            <a:p>
              <a:r>
                <a:rPr lang="nl-NL" sz="1200"/>
                <a:t>      1* core:    &gt; 250 hrs</a:t>
              </a:r>
            </a:p>
            <a:p>
              <a:r>
                <a:rPr lang="nl-NL" sz="1200"/>
                <a:t>250 cores:   1.7 hrs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50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BEFD-07B6-8DB1-9AB6-01338CD9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5B95-CAF6-5CEE-74B6-4AD5C56A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 a single program that consolidates simulation capabilities in the numerous MODFLOW variants, including, for example:</a:t>
            </a:r>
          </a:p>
          <a:p>
            <a:pPr lvl="1"/>
            <a:r>
              <a:rPr lang="en-US" dirty="0"/>
              <a:t>MODFLOW-2005</a:t>
            </a:r>
          </a:p>
          <a:p>
            <a:pPr lvl="1"/>
            <a:r>
              <a:rPr lang="en-US" dirty="0"/>
              <a:t>MODFLOW-LGR</a:t>
            </a:r>
          </a:p>
          <a:p>
            <a:pPr lvl="1"/>
            <a:r>
              <a:rPr lang="en-US" dirty="0"/>
              <a:t>MODFLOW-NWT</a:t>
            </a:r>
          </a:p>
          <a:p>
            <a:pPr lvl="1"/>
            <a:r>
              <a:rPr lang="en-US" dirty="0"/>
              <a:t>MODFLOW-USG</a:t>
            </a:r>
          </a:p>
          <a:p>
            <a:pPr lvl="1"/>
            <a:r>
              <a:rPr lang="en-US" dirty="0"/>
              <a:t>SEAWAT</a:t>
            </a:r>
          </a:p>
          <a:p>
            <a:pPr lvl="1"/>
            <a:r>
              <a:rPr lang="en-US" dirty="0"/>
              <a:t>GSFLOW</a:t>
            </a:r>
          </a:p>
          <a:p>
            <a:r>
              <a:rPr lang="en-US" dirty="0"/>
              <a:t>Support </a:t>
            </a:r>
            <a:r>
              <a:rPr lang="en-US" u="sng" dirty="0"/>
              <a:t>multiple model instances</a:t>
            </a:r>
            <a:r>
              <a:rPr lang="en-US" dirty="0"/>
              <a:t> and </a:t>
            </a:r>
            <a:r>
              <a:rPr lang="en-US" u="sng" dirty="0"/>
              <a:t>multiple model types</a:t>
            </a:r>
            <a:r>
              <a:rPr lang="en-US" dirty="0"/>
              <a:t> in a single simulation</a:t>
            </a:r>
          </a:p>
          <a:p>
            <a:r>
              <a:rPr lang="en-US" dirty="0"/>
              <a:t>Provide a platform for extending MODFLOW into a configurable hydrologic simulator</a:t>
            </a:r>
          </a:p>
        </p:txBody>
      </p:sp>
    </p:spTree>
    <p:extLst>
      <p:ext uri="{BB962C8B-B14F-4D97-AF65-F5344CB8AC3E}">
        <p14:creationId xmlns:p14="http://schemas.microsoft.com/office/powerpoint/2010/main" val="411999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86C9-D47C-C3C9-15BE-C2DB765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252"/>
          </a:xfrm>
        </p:spPr>
        <p:txBody>
          <a:bodyPr>
            <a:normAutofit/>
          </a:bodyPr>
          <a:lstStyle/>
          <a:p>
            <a:r>
              <a:rPr lang="nl-NL" dirty="0"/>
              <a:t>Parallel Computing: </a:t>
            </a:r>
            <a:r>
              <a:rPr lang="nl-NL" dirty="0" err="1"/>
              <a:t>density</a:t>
            </a:r>
            <a:r>
              <a:rPr lang="nl-NL" dirty="0"/>
              <a:t> </a:t>
            </a:r>
            <a:r>
              <a:rPr lang="nl-NL" dirty="0" err="1"/>
              <a:t>dependent</a:t>
            </a:r>
            <a:endParaRPr lang="nl-NL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1A9FC1-2A90-800E-E46D-192B6D9C6756}"/>
              </a:ext>
            </a:extLst>
          </p:cNvPr>
          <p:cNvGrpSpPr/>
          <p:nvPr/>
        </p:nvGrpSpPr>
        <p:grpSpPr>
          <a:xfrm>
            <a:off x="5864227" y="2217332"/>
            <a:ext cx="5471291" cy="3448705"/>
            <a:chOff x="5864227" y="2217332"/>
            <a:chExt cx="5471291" cy="34487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7E33D9-D1E0-C964-02E4-1A4731D7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4227" y="2682954"/>
              <a:ext cx="1520347" cy="7802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82C2B8-14E8-4274-135A-75D8A44E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6921" y="2682953"/>
              <a:ext cx="1520347" cy="7802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03A0F8-C4A2-A77F-4D36-D5F95DD81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4228" y="4885824"/>
              <a:ext cx="1520347" cy="7802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6FE802-4203-73D9-F702-9039AFC9A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6922" y="4885823"/>
              <a:ext cx="1520347" cy="780213"/>
            </a:xfrm>
            <a:prstGeom prst="rect">
              <a:avLst/>
            </a:prstGeom>
          </p:spPr>
        </p:pic>
        <p:pic>
          <p:nvPicPr>
            <p:cNvPr id="17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C67C33D7-935F-537C-5D5E-A8217C7027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9" t="26124" r="12245" b="24533"/>
            <a:stretch/>
          </p:blipFill>
          <p:spPr bwMode="auto">
            <a:xfrm>
              <a:off x="7524184" y="5052948"/>
              <a:ext cx="671564" cy="44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3EB0D374-B500-779A-C9EF-CBF6B6892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9" t="26124" r="12245" b="24533"/>
            <a:stretch/>
          </p:blipFill>
          <p:spPr bwMode="auto">
            <a:xfrm>
              <a:off x="7524183" y="2850078"/>
              <a:ext cx="671564" cy="44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2B2B718F-5514-7F1A-DBD1-3229D35C98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9" t="26124" r="12245" b="24533"/>
            <a:stretch/>
          </p:blipFill>
          <p:spPr bwMode="auto">
            <a:xfrm>
              <a:off x="10663954" y="2850078"/>
              <a:ext cx="671564" cy="44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84A6AE9F-950D-2746-21B4-DB455C860A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9" t="26124" r="12245" b="24533"/>
            <a:stretch/>
          </p:blipFill>
          <p:spPr bwMode="auto">
            <a:xfrm>
              <a:off x="10663954" y="5099266"/>
              <a:ext cx="671564" cy="44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2F8FF33-47D2-7C3C-5010-A48632B3243F}"/>
                </a:ext>
              </a:extLst>
            </p:cNvPr>
            <p:cNvSpPr/>
            <p:nvPr/>
          </p:nvSpPr>
          <p:spPr>
            <a:xfrm>
              <a:off x="5888651" y="2228420"/>
              <a:ext cx="735749" cy="3078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Flow_1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C6FC535-ABBF-3DB2-7C23-7DD3734C3462}"/>
                </a:ext>
              </a:extLst>
            </p:cNvPr>
            <p:cNvSpPr/>
            <p:nvPr/>
          </p:nvSpPr>
          <p:spPr>
            <a:xfrm>
              <a:off x="9028608" y="2228420"/>
              <a:ext cx="735749" cy="3078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Flow_2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F389FC0-8D0A-A2F0-5386-9B13BF83576D}"/>
                </a:ext>
              </a:extLst>
            </p:cNvPr>
            <p:cNvSpPr/>
            <p:nvPr/>
          </p:nvSpPr>
          <p:spPr>
            <a:xfrm>
              <a:off x="5888651" y="4449643"/>
              <a:ext cx="735749" cy="3078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Flow_3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396F214-CDD6-E002-A117-6419FEC95BA6}"/>
                </a:ext>
              </a:extLst>
            </p:cNvPr>
            <p:cNvSpPr/>
            <p:nvPr/>
          </p:nvSpPr>
          <p:spPr>
            <a:xfrm>
              <a:off x="9028608" y="4449643"/>
              <a:ext cx="735749" cy="3078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Flow_4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3B6DBA-6C12-7741-68D0-960214573222}"/>
                </a:ext>
              </a:extLst>
            </p:cNvPr>
            <p:cNvSpPr/>
            <p:nvPr/>
          </p:nvSpPr>
          <p:spPr>
            <a:xfrm>
              <a:off x="7090754" y="2217332"/>
              <a:ext cx="735749" cy="30781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Trans_1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88674E-4C2D-BF22-2F92-4057FD10729C}"/>
                </a:ext>
              </a:extLst>
            </p:cNvPr>
            <p:cNvSpPr/>
            <p:nvPr/>
          </p:nvSpPr>
          <p:spPr>
            <a:xfrm>
              <a:off x="10230713" y="2228420"/>
              <a:ext cx="735749" cy="30781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Trans_2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B9A89ED-D91B-DC88-59A4-30F695DF35B8}"/>
                </a:ext>
              </a:extLst>
            </p:cNvPr>
            <p:cNvSpPr/>
            <p:nvPr/>
          </p:nvSpPr>
          <p:spPr>
            <a:xfrm>
              <a:off x="10230712" y="4449643"/>
              <a:ext cx="735749" cy="30781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Trans_4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03E58B2-EBFC-7831-99DA-E2E67B50ADCF}"/>
                </a:ext>
              </a:extLst>
            </p:cNvPr>
            <p:cNvSpPr/>
            <p:nvPr/>
          </p:nvSpPr>
          <p:spPr>
            <a:xfrm>
              <a:off x="7090753" y="4449643"/>
              <a:ext cx="735749" cy="30781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/>
                <a:t>Trans_3</a:t>
              </a:r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0FF33F8F-2A6E-0EEC-E060-D43005EE10D8}"/>
                </a:ext>
              </a:extLst>
            </p:cNvPr>
            <p:cNvSpPr/>
            <p:nvPr/>
          </p:nvSpPr>
          <p:spPr>
            <a:xfrm>
              <a:off x="6672715" y="2347431"/>
              <a:ext cx="374527" cy="69795"/>
            </a:xfrm>
            <a:prstGeom prst="left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Arrow: Left-Right 35">
              <a:extLst>
                <a:ext uri="{FF2B5EF4-FFF2-40B4-BE49-F238E27FC236}">
                  <a16:creationId xmlns:a16="http://schemas.microsoft.com/office/drawing/2014/main" id="{9337D74B-8E5F-2473-22E7-8BCD776C8E1A}"/>
                </a:ext>
              </a:extLst>
            </p:cNvPr>
            <p:cNvSpPr/>
            <p:nvPr/>
          </p:nvSpPr>
          <p:spPr>
            <a:xfrm>
              <a:off x="6664763" y="4568654"/>
              <a:ext cx="374527" cy="69795"/>
            </a:xfrm>
            <a:prstGeom prst="left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Arrow: Left-Right 36">
              <a:extLst>
                <a:ext uri="{FF2B5EF4-FFF2-40B4-BE49-F238E27FC236}">
                  <a16:creationId xmlns:a16="http://schemas.microsoft.com/office/drawing/2014/main" id="{D2EA8EEF-31B5-9A3A-9D4D-522AAB4376E3}"/>
                </a:ext>
              </a:extLst>
            </p:cNvPr>
            <p:cNvSpPr/>
            <p:nvPr/>
          </p:nvSpPr>
          <p:spPr>
            <a:xfrm>
              <a:off x="9810271" y="2347430"/>
              <a:ext cx="374527" cy="69795"/>
            </a:xfrm>
            <a:prstGeom prst="left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Arrow: Left-Right 37">
              <a:extLst>
                <a:ext uri="{FF2B5EF4-FFF2-40B4-BE49-F238E27FC236}">
                  <a16:creationId xmlns:a16="http://schemas.microsoft.com/office/drawing/2014/main" id="{A95D9BA6-A0F5-B91F-88DF-93508D079401}"/>
                </a:ext>
              </a:extLst>
            </p:cNvPr>
            <p:cNvSpPr/>
            <p:nvPr/>
          </p:nvSpPr>
          <p:spPr>
            <a:xfrm>
              <a:off x="9809770" y="4567542"/>
              <a:ext cx="374527" cy="69795"/>
            </a:xfrm>
            <a:prstGeom prst="left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720BF0-31EF-688D-12A5-8E403B8DF8EB}"/>
              </a:ext>
            </a:extLst>
          </p:cNvPr>
          <p:cNvGrpSpPr/>
          <p:nvPr/>
        </p:nvGrpSpPr>
        <p:grpSpPr>
          <a:xfrm>
            <a:off x="1388646" y="2832560"/>
            <a:ext cx="3361960" cy="2266706"/>
            <a:chOff x="1388646" y="2832560"/>
            <a:chExt cx="3361960" cy="22667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58CA5D-983C-6BCD-BFE2-3D2A9B0FF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407"/>
            <a:stretch/>
          </p:blipFill>
          <p:spPr>
            <a:xfrm>
              <a:off x="1388646" y="3673569"/>
              <a:ext cx="2328597" cy="1425697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8C6BA44-52D1-05F7-6F41-596F84818331}"/>
                </a:ext>
              </a:extLst>
            </p:cNvPr>
            <p:cNvSpPr/>
            <p:nvPr/>
          </p:nvSpPr>
          <p:spPr>
            <a:xfrm>
              <a:off x="1705565" y="2832560"/>
              <a:ext cx="982661" cy="57416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/>
                <a:t>Flow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9846F22-FEDF-D66F-8A46-27016FDF076C}"/>
                </a:ext>
              </a:extLst>
            </p:cNvPr>
            <p:cNvSpPr/>
            <p:nvPr/>
          </p:nvSpPr>
          <p:spPr>
            <a:xfrm>
              <a:off x="3175461" y="2846958"/>
              <a:ext cx="982661" cy="57416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/>
                <a:t>Trans</a:t>
              </a:r>
            </a:p>
          </p:txBody>
        </p:sp>
        <p:sp>
          <p:nvSpPr>
            <p:cNvPr id="34" name="Arrow: Left-Right 33">
              <a:extLst>
                <a:ext uri="{FF2B5EF4-FFF2-40B4-BE49-F238E27FC236}">
                  <a16:creationId xmlns:a16="http://schemas.microsoft.com/office/drawing/2014/main" id="{D9A01177-0FEA-5559-5509-4E40CA365639}"/>
                </a:ext>
              </a:extLst>
            </p:cNvPr>
            <p:cNvSpPr/>
            <p:nvPr/>
          </p:nvSpPr>
          <p:spPr>
            <a:xfrm>
              <a:off x="2723614" y="3101536"/>
              <a:ext cx="416459" cy="100851"/>
            </a:xfrm>
            <a:prstGeom prst="left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9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B8030A91-781C-582E-885C-C766B32CDA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9" t="26124" r="12245" b="24533"/>
            <a:stretch/>
          </p:blipFill>
          <p:spPr bwMode="auto">
            <a:xfrm>
              <a:off x="3885985" y="4157384"/>
              <a:ext cx="864621" cy="57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03A940-D1A1-B2EE-A4CA-86664FA03D76}"/>
              </a:ext>
            </a:extLst>
          </p:cNvPr>
          <p:cNvGrpSpPr/>
          <p:nvPr/>
        </p:nvGrpSpPr>
        <p:grpSpPr>
          <a:xfrm>
            <a:off x="6717671" y="1964588"/>
            <a:ext cx="3494638" cy="3359495"/>
            <a:chOff x="6717671" y="1964588"/>
            <a:chExt cx="3494638" cy="335949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D850AC0-6922-602E-77C4-A0B35122222C}"/>
                </a:ext>
              </a:extLst>
            </p:cNvPr>
            <p:cNvSpPr/>
            <p:nvPr/>
          </p:nvSpPr>
          <p:spPr>
            <a:xfrm>
              <a:off x="6717671" y="2066554"/>
              <a:ext cx="2209046" cy="150778"/>
            </a:xfrm>
            <a:custGeom>
              <a:avLst/>
              <a:gdLst>
                <a:gd name="connsiteX0" fmla="*/ 0 w 3241141"/>
                <a:gd name="connsiteY0" fmla="*/ 516105 h 543266"/>
                <a:gd name="connsiteX1" fmla="*/ 1539089 w 3241141"/>
                <a:gd name="connsiteY1" fmla="*/ 58 h 543266"/>
                <a:gd name="connsiteX2" fmla="*/ 3241141 w 3241141"/>
                <a:gd name="connsiteY2" fmla="*/ 543266 h 54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1141" h="543266">
                  <a:moveTo>
                    <a:pt x="0" y="516105"/>
                  </a:moveTo>
                  <a:cubicBezTo>
                    <a:pt x="499449" y="255818"/>
                    <a:pt x="998899" y="-4469"/>
                    <a:pt x="1539089" y="58"/>
                  </a:cubicBezTo>
                  <a:cubicBezTo>
                    <a:pt x="2079279" y="4585"/>
                    <a:pt x="2660210" y="273925"/>
                    <a:pt x="3241141" y="543266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18951D-3803-24F1-B93E-97D469DCC2BE}"/>
                </a:ext>
              </a:extLst>
            </p:cNvPr>
            <p:cNvSpPr/>
            <p:nvPr/>
          </p:nvSpPr>
          <p:spPr>
            <a:xfrm>
              <a:off x="6717671" y="2653512"/>
              <a:ext cx="2209047" cy="1688207"/>
            </a:xfrm>
            <a:custGeom>
              <a:avLst/>
              <a:gdLst>
                <a:gd name="connsiteX0" fmla="*/ 2562131 w 2562131"/>
                <a:gd name="connsiteY0" fmla="*/ 0 h 1765426"/>
                <a:gd name="connsiteX1" fmla="*/ 1810693 w 2562131"/>
                <a:gd name="connsiteY1" fmla="*/ 724278 h 1765426"/>
                <a:gd name="connsiteX2" fmla="*/ 1629624 w 2562131"/>
                <a:gd name="connsiteY2" fmla="*/ 1204111 h 1765426"/>
                <a:gd name="connsiteX3" fmla="*/ 0 w 2562131"/>
                <a:gd name="connsiteY3" fmla="*/ 1765426 h 176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2131" h="1765426">
                  <a:moveTo>
                    <a:pt x="2562131" y="0"/>
                  </a:moveTo>
                  <a:cubicBezTo>
                    <a:pt x="2264121" y="261796"/>
                    <a:pt x="1966111" y="523593"/>
                    <a:pt x="1810693" y="724278"/>
                  </a:cubicBezTo>
                  <a:cubicBezTo>
                    <a:pt x="1655275" y="924963"/>
                    <a:pt x="1931406" y="1030586"/>
                    <a:pt x="1629624" y="1204111"/>
                  </a:cubicBezTo>
                  <a:cubicBezTo>
                    <a:pt x="1327842" y="1377636"/>
                    <a:pt x="663921" y="1571531"/>
                    <a:pt x="0" y="1765426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F45CCF3-333F-B1F9-B4EF-DD9C222917D5}"/>
                </a:ext>
              </a:extLst>
            </p:cNvPr>
            <p:cNvSpPr/>
            <p:nvPr/>
          </p:nvSpPr>
          <p:spPr>
            <a:xfrm flipV="1">
              <a:off x="6717671" y="4787371"/>
              <a:ext cx="2209046" cy="146565"/>
            </a:xfrm>
            <a:custGeom>
              <a:avLst/>
              <a:gdLst>
                <a:gd name="connsiteX0" fmla="*/ 0 w 3241141"/>
                <a:gd name="connsiteY0" fmla="*/ 516105 h 543266"/>
                <a:gd name="connsiteX1" fmla="*/ 1539089 w 3241141"/>
                <a:gd name="connsiteY1" fmla="*/ 58 h 543266"/>
                <a:gd name="connsiteX2" fmla="*/ 3241141 w 3241141"/>
                <a:gd name="connsiteY2" fmla="*/ 543266 h 54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1141" h="543266">
                  <a:moveTo>
                    <a:pt x="0" y="516105"/>
                  </a:moveTo>
                  <a:cubicBezTo>
                    <a:pt x="499449" y="255818"/>
                    <a:pt x="998899" y="-4469"/>
                    <a:pt x="1539089" y="58"/>
                  </a:cubicBezTo>
                  <a:cubicBezTo>
                    <a:pt x="2079279" y="4585"/>
                    <a:pt x="2660210" y="273925"/>
                    <a:pt x="3241141" y="543266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D344F0E-6E43-F5C0-A12C-4FCCADEDA8FD}"/>
                </a:ext>
              </a:extLst>
            </p:cNvPr>
            <p:cNvSpPr/>
            <p:nvPr/>
          </p:nvSpPr>
          <p:spPr>
            <a:xfrm>
              <a:off x="7894622" y="1964588"/>
              <a:ext cx="2281473" cy="235404"/>
            </a:xfrm>
            <a:custGeom>
              <a:avLst/>
              <a:gdLst>
                <a:gd name="connsiteX0" fmla="*/ 0 w 2281473"/>
                <a:gd name="connsiteY0" fmla="*/ 235404 h 235404"/>
                <a:gd name="connsiteX1" fmla="*/ 1312752 w 2281473"/>
                <a:gd name="connsiteY1" fmla="*/ 14 h 235404"/>
                <a:gd name="connsiteX2" fmla="*/ 2281473 w 2281473"/>
                <a:gd name="connsiteY2" fmla="*/ 226351 h 23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1473" h="235404">
                  <a:moveTo>
                    <a:pt x="0" y="235404"/>
                  </a:moveTo>
                  <a:cubicBezTo>
                    <a:pt x="466253" y="118463"/>
                    <a:pt x="932507" y="1523"/>
                    <a:pt x="1312752" y="14"/>
                  </a:cubicBezTo>
                  <a:cubicBezTo>
                    <a:pt x="1692997" y="-1495"/>
                    <a:pt x="1987235" y="112428"/>
                    <a:pt x="2281473" y="226351"/>
                  </a:cubicBezTo>
                </a:path>
              </a:pathLst>
            </a:custGeom>
            <a:ln w="19050" cap="flat" cmpd="sng" algn="ctr">
              <a:solidFill>
                <a:schemeClr val="accent2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F6CACDB-E99A-8529-14AD-AAC4E4FA458F}"/>
                </a:ext>
              </a:extLst>
            </p:cNvPr>
            <p:cNvSpPr/>
            <p:nvPr/>
          </p:nvSpPr>
          <p:spPr>
            <a:xfrm>
              <a:off x="7912729" y="2598345"/>
              <a:ext cx="2281473" cy="1846906"/>
            </a:xfrm>
            <a:custGeom>
              <a:avLst/>
              <a:gdLst>
                <a:gd name="connsiteX0" fmla="*/ 2281473 w 2281473"/>
                <a:gd name="connsiteY0" fmla="*/ 0 h 1846906"/>
                <a:gd name="connsiteX1" fmla="*/ 1702051 w 2281473"/>
                <a:gd name="connsiteY1" fmla="*/ 1267485 h 1846906"/>
                <a:gd name="connsiteX2" fmla="*/ 0 w 2281473"/>
                <a:gd name="connsiteY2" fmla="*/ 1846906 h 184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1473" h="1846906">
                  <a:moveTo>
                    <a:pt x="2281473" y="0"/>
                  </a:moveTo>
                  <a:cubicBezTo>
                    <a:pt x="2181884" y="479833"/>
                    <a:pt x="2082296" y="959667"/>
                    <a:pt x="1702051" y="1267485"/>
                  </a:cubicBezTo>
                  <a:cubicBezTo>
                    <a:pt x="1321805" y="1575303"/>
                    <a:pt x="660902" y="1711104"/>
                    <a:pt x="0" y="1846906"/>
                  </a:cubicBezTo>
                </a:path>
              </a:pathLst>
            </a:custGeom>
            <a:ln w="19050" cap="flat" cmpd="sng" algn="ctr">
              <a:solidFill>
                <a:schemeClr val="accent2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7CC5C97-D4E5-AD4D-AA2F-22767AE11830}"/>
                </a:ext>
              </a:extLst>
            </p:cNvPr>
            <p:cNvSpPr/>
            <p:nvPr/>
          </p:nvSpPr>
          <p:spPr>
            <a:xfrm>
              <a:off x="7885568" y="4744016"/>
              <a:ext cx="2326741" cy="580067"/>
            </a:xfrm>
            <a:custGeom>
              <a:avLst/>
              <a:gdLst>
                <a:gd name="connsiteX0" fmla="*/ 0 w 2326741"/>
                <a:gd name="connsiteY0" fmla="*/ 0 h 580067"/>
                <a:gd name="connsiteX1" fmla="*/ 778598 w 2326741"/>
                <a:gd name="connsiteY1" fmla="*/ 579422 h 580067"/>
                <a:gd name="connsiteX2" fmla="*/ 2326741 w 2326741"/>
                <a:gd name="connsiteY2" fmla="*/ 90534 h 58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6741" h="580067">
                  <a:moveTo>
                    <a:pt x="0" y="0"/>
                  </a:moveTo>
                  <a:cubicBezTo>
                    <a:pt x="195404" y="282166"/>
                    <a:pt x="390808" y="564333"/>
                    <a:pt x="778598" y="579422"/>
                  </a:cubicBezTo>
                  <a:cubicBezTo>
                    <a:pt x="1166388" y="594511"/>
                    <a:pt x="1746564" y="342522"/>
                    <a:pt x="2326741" y="90534"/>
                  </a:cubicBezTo>
                </a:path>
              </a:pathLst>
            </a:custGeom>
            <a:ln w="19050" cap="flat" cmpd="sng" algn="ctr">
              <a:solidFill>
                <a:schemeClr val="accent2"/>
              </a:solidFill>
              <a:prstDash val="sys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89D2E02F-AC42-579C-580D-CD14EFC3308B}"/>
              </a:ext>
            </a:extLst>
          </p:cNvPr>
          <p:cNvSpPr/>
          <p:nvPr/>
        </p:nvSpPr>
        <p:spPr>
          <a:xfrm>
            <a:off x="742384" y="1367073"/>
            <a:ext cx="10927534" cy="4916032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D23710-052D-AB97-03CA-DAE312411E09}"/>
              </a:ext>
            </a:extLst>
          </p:cNvPr>
          <p:cNvCxnSpPr>
            <a:cxnSpLocks/>
          </p:cNvCxnSpPr>
          <p:nvPr/>
        </p:nvCxnSpPr>
        <p:spPr>
          <a:xfrm>
            <a:off x="5169529" y="1359091"/>
            <a:ext cx="0" cy="4924014"/>
          </a:xfrm>
          <a:prstGeom prst="lin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44A3E9-94BF-6061-125D-F2C010D10967}"/>
              </a:ext>
            </a:extLst>
          </p:cNvPr>
          <p:cNvSpPr txBox="1"/>
          <p:nvPr/>
        </p:nvSpPr>
        <p:spPr>
          <a:xfrm>
            <a:off x="838200" y="1467332"/>
            <a:ext cx="18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Serial</a:t>
            </a:r>
            <a:r>
              <a:rPr lang="nl-NL" dirty="0"/>
              <a:t>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75F6C2-37A2-5674-3E16-32E9F59B24ED}"/>
              </a:ext>
            </a:extLst>
          </p:cNvPr>
          <p:cNvSpPr txBox="1"/>
          <p:nvPr/>
        </p:nvSpPr>
        <p:spPr>
          <a:xfrm>
            <a:off x="5245648" y="1467332"/>
            <a:ext cx="204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Parallel </a:t>
            </a:r>
            <a:r>
              <a:rPr lang="nl-NL" dirty="0" err="1"/>
              <a:t>Simulation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239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86C9-D47C-C3C9-15BE-C2DB765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252"/>
          </a:xfrm>
        </p:spPr>
        <p:txBody>
          <a:bodyPr>
            <a:normAutofit/>
          </a:bodyPr>
          <a:lstStyle/>
          <a:p>
            <a:r>
              <a:rPr lang="nl-NL" dirty="0"/>
              <a:t>Salt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6976-E90F-2CFA-5A93-577C4C88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859"/>
            <a:ext cx="5444905" cy="4846104"/>
          </a:xfrm>
        </p:spPr>
        <p:txBody>
          <a:bodyPr>
            <a:normAutofit/>
          </a:bodyPr>
          <a:lstStyle/>
          <a:p>
            <a:r>
              <a:rPr lang="en-US" sz="2400" dirty="0"/>
              <a:t>Coupled variable-density flow and solute transport simulation</a:t>
            </a:r>
          </a:p>
          <a:p>
            <a:r>
              <a:rPr lang="en-GB" sz="2400" dirty="0"/>
              <a:t>Experimental Hele-Shaw Cell Study of Wooding et al.</a:t>
            </a:r>
          </a:p>
          <a:p>
            <a:r>
              <a:rPr lang="en-GB" sz="2400" dirty="0"/>
              <a:t>From the “MODFLOW 6 Examples”: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D2A99-5E51-DC35-B9AF-EFDA3D8463CA}"/>
              </a:ext>
            </a:extLst>
          </p:cNvPr>
          <p:cNvGrpSpPr/>
          <p:nvPr/>
        </p:nvGrpSpPr>
        <p:grpSpPr>
          <a:xfrm>
            <a:off x="615218" y="3691797"/>
            <a:ext cx="5667887" cy="2017934"/>
            <a:chOff x="1056255" y="2437980"/>
            <a:chExt cx="4307735" cy="1346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24CB78-9C5E-9617-65C3-DF13FA46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703"/>
            <a:stretch/>
          </p:blipFill>
          <p:spPr>
            <a:xfrm>
              <a:off x="3266056" y="2437980"/>
              <a:ext cx="2097934" cy="13465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5CCE07-C55B-A673-F405-630AF40F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255" y="2437980"/>
              <a:ext cx="2097935" cy="134652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1D039-4D12-ABA7-AE02-CE87AD13E9E4}"/>
              </a:ext>
            </a:extLst>
          </p:cNvPr>
          <p:cNvGrpSpPr/>
          <p:nvPr/>
        </p:nvGrpSpPr>
        <p:grpSpPr>
          <a:xfrm>
            <a:off x="6698751" y="104695"/>
            <a:ext cx="5260368" cy="6648610"/>
            <a:chOff x="6698751" y="104695"/>
            <a:chExt cx="5260368" cy="66486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BFE854-4085-D954-0EED-FFB373736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8106" y="104695"/>
              <a:ext cx="4335694" cy="59007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26F773-A8D3-BBC8-7F9B-860564CB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8751" y="6108963"/>
              <a:ext cx="5260368" cy="644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01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C8F9-E026-6284-A540-6F3F62EF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nimation">
            <a:hlinkClick r:id="" action="ppaction://media"/>
            <a:extLst>
              <a:ext uri="{FF2B5EF4-FFF2-40B4-BE49-F238E27FC236}">
                <a16:creationId xmlns:a16="http://schemas.microsoft.com/office/drawing/2014/main" id="{DC812716-F08D-0C79-A737-FEC18B786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68412"/>
            <a:ext cx="12192000" cy="5224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64F5A-715B-E4A1-7C07-B7DCAA98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252"/>
          </a:xfrm>
        </p:spPr>
        <p:txBody>
          <a:bodyPr>
            <a:normAutofit/>
          </a:bodyPr>
          <a:lstStyle/>
          <a:p>
            <a:r>
              <a:rPr lang="nl-NL" dirty="0"/>
              <a:t>Parallel Salt Lake in 3 </a:t>
            </a:r>
            <a:r>
              <a:rPr lang="nl-NL" dirty="0" err="1"/>
              <a:t>dimensions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35FE7-1EFD-86C4-1BBA-619A7EEF1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859"/>
            <a:ext cx="5444905" cy="484610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74287A-32DF-BCB3-CCEA-69EC7FBCCAF2}"/>
              </a:ext>
            </a:extLst>
          </p:cNvPr>
          <p:cNvGrpSpPr/>
          <p:nvPr/>
        </p:nvGrpSpPr>
        <p:grpSpPr>
          <a:xfrm>
            <a:off x="1332586" y="1182952"/>
            <a:ext cx="9486101" cy="5188148"/>
            <a:chOff x="1332586" y="1182952"/>
            <a:chExt cx="9486101" cy="5188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EC0CBA-79B2-75DF-7827-969EB4DD6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2586" y="1767156"/>
              <a:ext cx="4656410" cy="4603944"/>
            </a:xfrm>
            <a:prstGeom prst="rect">
              <a:avLst/>
            </a:prstGeom>
          </p:spPr>
        </p:pic>
        <p:sp>
          <p:nvSpPr>
            <p:cNvPr id="27" name="Arrow: Curved Down 26">
              <a:extLst>
                <a:ext uri="{FF2B5EF4-FFF2-40B4-BE49-F238E27FC236}">
                  <a16:creationId xmlns:a16="http://schemas.microsoft.com/office/drawing/2014/main" id="{ED6285CD-9204-1277-3C6A-F64B6DCF5FC6}"/>
                </a:ext>
              </a:extLst>
            </p:cNvPr>
            <p:cNvSpPr/>
            <p:nvPr/>
          </p:nvSpPr>
          <p:spPr>
            <a:xfrm flipH="1">
              <a:off x="4134509" y="1182952"/>
              <a:ext cx="3708971" cy="584204"/>
            </a:xfrm>
            <a:prstGeom prst="curvedDownArrow">
              <a:avLst/>
            </a:prstGeom>
            <a:solidFill>
              <a:srgbClr val="590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F4EA5C-49E5-B381-2BA8-1EEDDC261458}"/>
                </a:ext>
              </a:extLst>
            </p:cNvPr>
            <p:cNvSpPr/>
            <p:nvPr/>
          </p:nvSpPr>
          <p:spPr>
            <a:xfrm>
              <a:off x="6863136" y="5691883"/>
              <a:ext cx="3955551" cy="2054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GHB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0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6D04-4DA1-9BAE-6804-D3656F73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4BE8-D399-EAAA-68AE-06424529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252"/>
          </a:xfrm>
        </p:spPr>
        <p:txBody>
          <a:bodyPr/>
          <a:lstStyle/>
          <a:p>
            <a:r>
              <a:rPr lang="nl-NL" dirty="0" err="1"/>
              <a:t>Unsaturated</a:t>
            </a:r>
            <a:r>
              <a:rPr lang="nl-NL" dirty="0"/>
              <a:t> Zone: 3D Richards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FA109C-B3F0-8D0A-65B5-2A04AB442427}"/>
              </a:ext>
            </a:extLst>
          </p:cNvPr>
          <p:cNvGrpSpPr/>
          <p:nvPr/>
        </p:nvGrpSpPr>
        <p:grpSpPr>
          <a:xfrm>
            <a:off x="10423082" y="2448815"/>
            <a:ext cx="1097024" cy="2625087"/>
            <a:chOff x="10423082" y="2448815"/>
            <a:chExt cx="1097024" cy="26250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0CF5A9-D5C6-2B74-0C68-BB434118A74B}"/>
                </a:ext>
              </a:extLst>
            </p:cNvPr>
            <p:cNvCxnSpPr/>
            <p:nvPr/>
          </p:nvCxnSpPr>
          <p:spPr>
            <a:xfrm>
              <a:off x="10574963" y="2800039"/>
              <a:ext cx="0" cy="19226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A48329-8BFC-BECF-6C7D-3C6E13E18F16}"/>
                </a:ext>
              </a:extLst>
            </p:cNvPr>
            <p:cNvCxnSpPr/>
            <p:nvPr/>
          </p:nvCxnSpPr>
          <p:spPr>
            <a:xfrm>
              <a:off x="10565910" y="4722734"/>
              <a:ext cx="9415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6A15A83-B617-A163-9D10-EEFE9A43EDF4}"/>
                </a:ext>
              </a:extLst>
            </p:cNvPr>
            <p:cNvSpPr/>
            <p:nvPr/>
          </p:nvSpPr>
          <p:spPr>
            <a:xfrm>
              <a:off x="10638337" y="3139142"/>
              <a:ext cx="733331" cy="1591861"/>
            </a:xfrm>
            <a:custGeom>
              <a:avLst/>
              <a:gdLst>
                <a:gd name="connsiteX0" fmla="*/ 733331 w 733331"/>
                <a:gd name="connsiteY0" fmla="*/ 1883121 h 1883121"/>
                <a:gd name="connsiteX1" fmla="*/ 688064 w 733331"/>
                <a:gd name="connsiteY1" fmla="*/ 1602463 h 1883121"/>
                <a:gd name="connsiteX2" fmla="*/ 615636 w 733331"/>
                <a:gd name="connsiteY2" fmla="*/ 1430447 h 1883121"/>
                <a:gd name="connsiteX3" fmla="*/ 497941 w 733331"/>
                <a:gd name="connsiteY3" fmla="*/ 1358020 h 1883121"/>
                <a:gd name="connsiteX4" fmla="*/ 298765 w 733331"/>
                <a:gd name="connsiteY4" fmla="*/ 1285592 h 1883121"/>
                <a:gd name="connsiteX5" fmla="*/ 90535 w 733331"/>
                <a:gd name="connsiteY5" fmla="*/ 1131683 h 1883121"/>
                <a:gd name="connsiteX6" fmla="*/ 18107 w 733331"/>
                <a:gd name="connsiteY6" fmla="*/ 805758 h 1883121"/>
                <a:gd name="connsiteX7" fmla="*/ 0 w 733331"/>
                <a:gd name="connsiteY7" fmla="*/ 0 h 188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331" h="1883121">
                  <a:moveTo>
                    <a:pt x="733331" y="1883121"/>
                  </a:moveTo>
                  <a:cubicBezTo>
                    <a:pt x="720505" y="1780515"/>
                    <a:pt x="707680" y="1677909"/>
                    <a:pt x="688064" y="1602463"/>
                  </a:cubicBezTo>
                  <a:cubicBezTo>
                    <a:pt x="668448" y="1527017"/>
                    <a:pt x="647323" y="1471187"/>
                    <a:pt x="615636" y="1430447"/>
                  </a:cubicBezTo>
                  <a:cubicBezTo>
                    <a:pt x="583949" y="1389707"/>
                    <a:pt x="550753" y="1382162"/>
                    <a:pt x="497941" y="1358020"/>
                  </a:cubicBezTo>
                  <a:cubicBezTo>
                    <a:pt x="445129" y="1333878"/>
                    <a:pt x="366666" y="1323315"/>
                    <a:pt x="298765" y="1285592"/>
                  </a:cubicBezTo>
                  <a:cubicBezTo>
                    <a:pt x="230864" y="1247869"/>
                    <a:pt x="137311" y="1211655"/>
                    <a:pt x="90535" y="1131683"/>
                  </a:cubicBezTo>
                  <a:cubicBezTo>
                    <a:pt x="43759" y="1051711"/>
                    <a:pt x="33196" y="994372"/>
                    <a:pt x="18107" y="805758"/>
                  </a:cubicBezTo>
                  <a:cubicBezTo>
                    <a:pt x="3018" y="617144"/>
                    <a:pt x="1509" y="308572"/>
                    <a:pt x="0" y="0"/>
                  </a:cubicBezTo>
                </a:path>
              </a:pathLst>
            </a:cu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5D2B4D8-2F7A-5FCF-0F81-D73D4D051780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11371668" y="4124131"/>
              <a:ext cx="0" cy="60687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3C2BE4C-A76B-F658-CD71-E730FAE92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2320" y="4112583"/>
              <a:ext cx="75934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58D4F4F-80D7-2D34-92BB-0E68E8A71FDA}"/>
                </a:ext>
              </a:extLst>
            </p:cNvPr>
            <p:cNvCxnSpPr>
              <a:cxnSpLocks/>
            </p:cNvCxnSpPr>
            <p:nvPr/>
          </p:nvCxnSpPr>
          <p:spPr>
            <a:xfrm>
              <a:off x="10612320" y="2845583"/>
              <a:ext cx="0" cy="12785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383B2C-4B96-46BF-8D96-35E0E7C15753}"/>
                </a:ext>
              </a:extLst>
            </p:cNvPr>
            <p:cNvSpPr txBox="1"/>
            <p:nvPr/>
          </p:nvSpPr>
          <p:spPr>
            <a:xfrm>
              <a:off x="11223230" y="470457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s</a:t>
              </a:r>
              <a:endParaRPr lang="nl-NL" baseline="-250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DA1F9F-0192-1911-720C-05908AC72D53}"/>
                </a:ext>
              </a:extLst>
            </p:cNvPr>
            <p:cNvSpPr txBox="1"/>
            <p:nvPr/>
          </p:nvSpPr>
          <p:spPr>
            <a:xfrm>
              <a:off x="10423082" y="2448815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z</a:t>
              </a:r>
              <a:endParaRPr lang="nl-NL" baseline="-250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16D175D-F465-99D2-27B1-BB3CDBFC362F}"/>
                </a:ext>
              </a:extLst>
            </p:cNvPr>
            <p:cNvSpPr/>
            <p:nvPr/>
          </p:nvSpPr>
          <p:spPr>
            <a:xfrm flipH="1">
              <a:off x="10638335" y="2836252"/>
              <a:ext cx="695991" cy="302890"/>
            </a:xfrm>
            <a:custGeom>
              <a:avLst/>
              <a:gdLst>
                <a:gd name="connsiteX0" fmla="*/ 733331 w 733331"/>
                <a:gd name="connsiteY0" fmla="*/ 1883121 h 1883121"/>
                <a:gd name="connsiteX1" fmla="*/ 688064 w 733331"/>
                <a:gd name="connsiteY1" fmla="*/ 1602463 h 1883121"/>
                <a:gd name="connsiteX2" fmla="*/ 615636 w 733331"/>
                <a:gd name="connsiteY2" fmla="*/ 1430447 h 1883121"/>
                <a:gd name="connsiteX3" fmla="*/ 497941 w 733331"/>
                <a:gd name="connsiteY3" fmla="*/ 1358020 h 1883121"/>
                <a:gd name="connsiteX4" fmla="*/ 298765 w 733331"/>
                <a:gd name="connsiteY4" fmla="*/ 1285592 h 1883121"/>
                <a:gd name="connsiteX5" fmla="*/ 90535 w 733331"/>
                <a:gd name="connsiteY5" fmla="*/ 1131683 h 1883121"/>
                <a:gd name="connsiteX6" fmla="*/ 18107 w 733331"/>
                <a:gd name="connsiteY6" fmla="*/ 805758 h 1883121"/>
                <a:gd name="connsiteX7" fmla="*/ 0 w 733331"/>
                <a:gd name="connsiteY7" fmla="*/ 0 h 1883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331" h="1883121">
                  <a:moveTo>
                    <a:pt x="733331" y="1883121"/>
                  </a:moveTo>
                  <a:cubicBezTo>
                    <a:pt x="720505" y="1780515"/>
                    <a:pt x="707680" y="1677909"/>
                    <a:pt x="688064" y="1602463"/>
                  </a:cubicBezTo>
                  <a:cubicBezTo>
                    <a:pt x="668448" y="1527017"/>
                    <a:pt x="647323" y="1471187"/>
                    <a:pt x="615636" y="1430447"/>
                  </a:cubicBezTo>
                  <a:cubicBezTo>
                    <a:pt x="583949" y="1389707"/>
                    <a:pt x="550753" y="1382162"/>
                    <a:pt x="497941" y="1358020"/>
                  </a:cubicBezTo>
                  <a:cubicBezTo>
                    <a:pt x="445129" y="1333878"/>
                    <a:pt x="366666" y="1323315"/>
                    <a:pt x="298765" y="1285592"/>
                  </a:cubicBezTo>
                  <a:cubicBezTo>
                    <a:pt x="230864" y="1247869"/>
                    <a:pt x="137311" y="1211655"/>
                    <a:pt x="90535" y="1131683"/>
                  </a:cubicBezTo>
                  <a:cubicBezTo>
                    <a:pt x="43759" y="1051711"/>
                    <a:pt x="33196" y="994372"/>
                    <a:pt x="18107" y="805758"/>
                  </a:cubicBezTo>
                  <a:cubicBezTo>
                    <a:pt x="3018" y="617144"/>
                    <a:pt x="1509" y="308572"/>
                    <a:pt x="0" y="0"/>
                  </a:cubicBezTo>
                </a:path>
              </a:pathLst>
            </a:cu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09CF4B-56AA-5889-7317-D9F55CAE0B15}"/>
              </a:ext>
            </a:extLst>
          </p:cNvPr>
          <p:cNvGrpSpPr/>
          <p:nvPr/>
        </p:nvGrpSpPr>
        <p:grpSpPr>
          <a:xfrm>
            <a:off x="9699114" y="2072052"/>
            <a:ext cx="617477" cy="3009471"/>
            <a:chOff x="9699114" y="2072052"/>
            <a:chExt cx="617477" cy="300947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49D6A6-5A9C-6473-7CAF-A5E305771E3C}"/>
                </a:ext>
              </a:extLst>
            </p:cNvPr>
            <p:cNvSpPr/>
            <p:nvPr/>
          </p:nvSpPr>
          <p:spPr>
            <a:xfrm>
              <a:off x="9748092" y="4218460"/>
              <a:ext cx="525101" cy="49531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2C8F5B5-12CE-90A3-6E1D-5997AFF69629}"/>
                </a:ext>
              </a:extLst>
            </p:cNvPr>
            <p:cNvSpPr/>
            <p:nvPr/>
          </p:nvSpPr>
          <p:spPr>
            <a:xfrm>
              <a:off x="9740804" y="3045338"/>
              <a:ext cx="525101" cy="22185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FAD4F0-BA54-A258-64F5-9AD430211C7A}"/>
                </a:ext>
              </a:extLst>
            </p:cNvPr>
            <p:cNvSpPr>
              <a:spLocks/>
            </p:cNvSpPr>
            <p:nvPr/>
          </p:nvSpPr>
          <p:spPr>
            <a:xfrm>
              <a:off x="9742569" y="2804380"/>
              <a:ext cx="525101" cy="23315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84F133-8E2B-5A8E-315D-5067F2BA2A64}"/>
                </a:ext>
              </a:extLst>
            </p:cNvPr>
            <p:cNvSpPr/>
            <p:nvPr/>
          </p:nvSpPr>
          <p:spPr>
            <a:xfrm>
              <a:off x="9743077" y="3526069"/>
              <a:ext cx="525101" cy="22185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17E872-9AF9-A854-9551-BB9A4BA2A69F}"/>
                </a:ext>
              </a:extLst>
            </p:cNvPr>
            <p:cNvSpPr/>
            <p:nvPr/>
          </p:nvSpPr>
          <p:spPr>
            <a:xfrm>
              <a:off x="9744053" y="3772623"/>
              <a:ext cx="525101" cy="2218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682575-8D69-9C73-9E03-31E6CFAB6584}"/>
                </a:ext>
              </a:extLst>
            </p:cNvPr>
            <p:cNvSpPr/>
            <p:nvPr/>
          </p:nvSpPr>
          <p:spPr>
            <a:xfrm>
              <a:off x="9740804" y="4010360"/>
              <a:ext cx="525101" cy="2218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432C29-1CD6-5BB3-927C-C5977DABE828}"/>
                </a:ext>
              </a:extLst>
            </p:cNvPr>
            <p:cNvSpPr/>
            <p:nvPr/>
          </p:nvSpPr>
          <p:spPr>
            <a:xfrm>
              <a:off x="9739039" y="3039790"/>
              <a:ext cx="525101" cy="239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DECA40-5A84-5E49-D23E-E7C6A4B63D1F}"/>
                </a:ext>
              </a:extLst>
            </p:cNvPr>
            <p:cNvSpPr/>
            <p:nvPr/>
          </p:nvSpPr>
          <p:spPr>
            <a:xfrm>
              <a:off x="9739039" y="2800039"/>
              <a:ext cx="525101" cy="239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6D4890-B8C1-0472-649D-03F732DB4F38}"/>
                </a:ext>
              </a:extLst>
            </p:cNvPr>
            <p:cNvSpPr/>
            <p:nvPr/>
          </p:nvSpPr>
          <p:spPr>
            <a:xfrm>
              <a:off x="9739039" y="3519292"/>
              <a:ext cx="525101" cy="239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A3F425-BEE0-9782-26FC-EEB2F6A24A43}"/>
                </a:ext>
              </a:extLst>
            </p:cNvPr>
            <p:cNvSpPr/>
            <p:nvPr/>
          </p:nvSpPr>
          <p:spPr>
            <a:xfrm>
              <a:off x="9739039" y="3279541"/>
              <a:ext cx="525101" cy="2397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344278-BDE9-0FC0-E190-47D226402531}"/>
                </a:ext>
              </a:extLst>
            </p:cNvPr>
            <p:cNvSpPr/>
            <p:nvPr/>
          </p:nvSpPr>
          <p:spPr>
            <a:xfrm>
              <a:off x="9739039" y="4001045"/>
              <a:ext cx="525101" cy="239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749D27-F850-D85A-1BEE-8C828A723036}"/>
                </a:ext>
              </a:extLst>
            </p:cNvPr>
            <p:cNvSpPr/>
            <p:nvPr/>
          </p:nvSpPr>
          <p:spPr>
            <a:xfrm>
              <a:off x="9739039" y="3761294"/>
              <a:ext cx="525101" cy="239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C06B05-8E9E-39E7-FCDD-F012355726FC}"/>
                </a:ext>
              </a:extLst>
            </p:cNvPr>
            <p:cNvSpPr/>
            <p:nvPr/>
          </p:nvSpPr>
          <p:spPr>
            <a:xfrm>
              <a:off x="9739039" y="4476227"/>
              <a:ext cx="525101" cy="239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01D6773-57B1-52AB-19C8-A9CE57F2CB84}"/>
                </a:ext>
              </a:extLst>
            </p:cNvPr>
            <p:cNvSpPr/>
            <p:nvPr/>
          </p:nvSpPr>
          <p:spPr>
            <a:xfrm>
              <a:off x="9739039" y="4245620"/>
              <a:ext cx="525101" cy="2418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D94DEA-75DB-D77C-0A56-1DCB7E469FEC}"/>
                </a:ext>
              </a:extLst>
            </p:cNvPr>
            <p:cNvSpPr txBox="1"/>
            <p:nvPr/>
          </p:nvSpPr>
          <p:spPr>
            <a:xfrm>
              <a:off x="9699114" y="4712191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>
                  <a:solidFill>
                    <a:schemeClr val="accent3"/>
                  </a:solidFill>
                </a:rPr>
                <a:t>UZR</a:t>
              </a:r>
            </a:p>
          </p:txBody>
        </p:sp>
        <p:sp>
          <p:nvSpPr>
            <p:cNvPr id="61" name="Arrow: Down 60">
              <a:extLst>
                <a:ext uri="{FF2B5EF4-FFF2-40B4-BE49-F238E27FC236}">
                  <a16:creationId xmlns:a16="http://schemas.microsoft.com/office/drawing/2014/main" id="{2A3079F2-6251-3D90-4669-DFB320E6E402}"/>
                </a:ext>
              </a:extLst>
            </p:cNvPr>
            <p:cNvSpPr/>
            <p:nvPr/>
          </p:nvSpPr>
          <p:spPr>
            <a:xfrm>
              <a:off x="9899752" y="2421656"/>
              <a:ext cx="193646" cy="35122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2EBD0C-004C-83A0-ABA1-310BFC575B20}"/>
                </a:ext>
              </a:extLst>
            </p:cNvPr>
            <p:cNvSpPr txBox="1"/>
            <p:nvPr/>
          </p:nvSpPr>
          <p:spPr>
            <a:xfrm>
              <a:off x="9822489" y="2072052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N</a:t>
              </a:r>
            </a:p>
          </p:txBody>
        </p:sp>
      </p:grpSp>
      <p:pic>
        <p:nvPicPr>
          <p:cNvPr id="4098" name="Picture 2" descr="Diagram showing groundwater as saturated zones underground.">
            <a:extLst>
              <a:ext uri="{FF2B5EF4-FFF2-40B4-BE49-F238E27FC236}">
                <a16:creationId xmlns:a16="http://schemas.microsoft.com/office/drawing/2014/main" id="{DA5B8E86-1327-18F6-8ECB-EB34807DF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3"/>
          <a:stretch/>
        </p:blipFill>
        <p:spPr bwMode="auto">
          <a:xfrm>
            <a:off x="1766723" y="2496773"/>
            <a:ext cx="6034751" cy="34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FCE85C3-619C-D423-9FBD-86737774AE35}"/>
              </a:ext>
            </a:extLst>
          </p:cNvPr>
          <p:cNvGrpSpPr/>
          <p:nvPr/>
        </p:nvGrpSpPr>
        <p:grpSpPr>
          <a:xfrm>
            <a:off x="8799963" y="2084070"/>
            <a:ext cx="614271" cy="2994710"/>
            <a:chOff x="8799963" y="2084070"/>
            <a:chExt cx="614271" cy="29947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1EA839-FC26-2257-4924-199079F4B4CB}"/>
                </a:ext>
              </a:extLst>
            </p:cNvPr>
            <p:cNvSpPr/>
            <p:nvPr/>
          </p:nvSpPr>
          <p:spPr>
            <a:xfrm>
              <a:off x="8861357" y="4058068"/>
              <a:ext cx="525101" cy="65696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136C52-5B81-4B7D-3E65-BC3FEA1CDC5C}"/>
                </a:ext>
              </a:extLst>
            </p:cNvPr>
            <p:cNvSpPr/>
            <p:nvPr/>
          </p:nvSpPr>
          <p:spPr>
            <a:xfrm>
              <a:off x="8861357" y="3761295"/>
              <a:ext cx="525101" cy="9537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dk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F5F525-83FB-C412-E2C0-297EF6061A03}"/>
                </a:ext>
              </a:extLst>
            </p:cNvPr>
            <p:cNvSpPr/>
            <p:nvPr/>
          </p:nvSpPr>
          <p:spPr>
            <a:xfrm>
              <a:off x="8861358" y="2809093"/>
              <a:ext cx="525101" cy="9590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dk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199086-3E25-94B9-8724-6946606204BF}"/>
                </a:ext>
              </a:extLst>
            </p:cNvPr>
            <p:cNvSpPr txBox="1"/>
            <p:nvPr/>
          </p:nvSpPr>
          <p:spPr>
            <a:xfrm>
              <a:off x="8799963" y="4709448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>
                  <a:solidFill>
                    <a:srgbClr val="C00000"/>
                  </a:solidFill>
                </a:rPr>
                <a:t>NPF</a:t>
              </a:r>
            </a:p>
          </p:txBody>
        </p:sp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F5EAC818-2BC0-4C73-FEFA-B7EF4A87149D}"/>
                </a:ext>
              </a:extLst>
            </p:cNvPr>
            <p:cNvSpPr/>
            <p:nvPr/>
          </p:nvSpPr>
          <p:spPr>
            <a:xfrm>
              <a:off x="9016273" y="2431597"/>
              <a:ext cx="193646" cy="35122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0" name="Arrow: Down 59">
              <a:extLst>
                <a:ext uri="{FF2B5EF4-FFF2-40B4-BE49-F238E27FC236}">
                  <a16:creationId xmlns:a16="http://schemas.microsoft.com/office/drawing/2014/main" id="{D926E1E4-A35B-CB72-0D58-68D38CADB08F}"/>
                </a:ext>
              </a:extLst>
            </p:cNvPr>
            <p:cNvSpPr/>
            <p:nvPr/>
          </p:nvSpPr>
          <p:spPr>
            <a:xfrm>
              <a:off x="9016273" y="3399416"/>
              <a:ext cx="193646" cy="351224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EEF5AA-FE1B-0460-E699-3BCAA2CEFB18}"/>
                </a:ext>
              </a:extLst>
            </p:cNvPr>
            <p:cNvSpPr txBox="1"/>
            <p:nvPr/>
          </p:nvSpPr>
          <p:spPr>
            <a:xfrm>
              <a:off x="8948063" y="208407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85EC8C9-99DD-46E5-9E98-62B2C8EA073D}"/>
                </a:ext>
              </a:extLst>
            </p:cNvPr>
            <p:cNvSpPr txBox="1"/>
            <p:nvPr/>
          </p:nvSpPr>
          <p:spPr>
            <a:xfrm>
              <a:off x="8879450" y="3046705"/>
              <a:ext cx="429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/>
                <a:t>dry</a:t>
              </a:r>
              <a:endParaRPr lang="nl-NL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0046A54-0971-0143-4483-7628D8355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0859"/>
            <a:ext cx="7985801" cy="4846104"/>
          </a:xfrm>
        </p:spPr>
        <p:txBody>
          <a:bodyPr>
            <a:normAutofit/>
          </a:bodyPr>
          <a:lstStyle/>
          <a:p>
            <a:r>
              <a:rPr lang="nl-NL" sz="2400" dirty="0"/>
              <a:t>MODFLOW 6: </a:t>
            </a:r>
            <a:r>
              <a:rPr lang="nl-NL" sz="2400" dirty="0" err="1"/>
              <a:t>confined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unconfined</a:t>
            </a:r>
            <a:r>
              <a:rPr lang="nl-NL" sz="2400" dirty="0"/>
              <a:t> </a:t>
            </a:r>
            <a:r>
              <a:rPr lang="nl-NL" sz="2400" dirty="0" err="1"/>
              <a:t>groundwater</a:t>
            </a:r>
            <a:endParaRPr lang="nl-NL" sz="2400" dirty="0"/>
          </a:p>
          <a:p>
            <a:r>
              <a:rPr lang="nl-NL" sz="2400" dirty="0"/>
              <a:t>NPF: </a:t>
            </a:r>
            <a:r>
              <a:rPr lang="nl-NL" sz="2400" dirty="0" err="1"/>
              <a:t>saturated</a:t>
            </a:r>
            <a:r>
              <a:rPr lang="nl-NL" sz="2400" dirty="0"/>
              <a:t> </a:t>
            </a:r>
            <a:r>
              <a:rPr lang="nl-NL" sz="2400" dirty="0" err="1"/>
              <a:t>fraction</a:t>
            </a:r>
            <a:r>
              <a:rPr lang="nl-NL" sz="2400" dirty="0"/>
              <a:t> S</a:t>
            </a:r>
            <a:r>
              <a:rPr lang="nl-NL" sz="2400" baseline="-25000" dirty="0"/>
              <a:t>F</a:t>
            </a:r>
            <a:r>
              <a:rPr lang="nl-NL" sz="2400" dirty="0"/>
              <a:t> (</a:t>
            </a:r>
            <a:r>
              <a:rPr lang="nl-NL" sz="2400" dirty="0" err="1"/>
              <a:t>which</a:t>
            </a:r>
            <a:r>
              <a:rPr lang="nl-NL" sz="2400" dirty="0"/>
              <a:t> is </a:t>
            </a:r>
            <a:r>
              <a:rPr lang="nl-NL" sz="2400" dirty="0" err="1"/>
              <a:t>not</a:t>
            </a:r>
            <a:r>
              <a:rPr lang="nl-NL" sz="2400" dirty="0"/>
              <a:t> </a:t>
            </a:r>
            <a:r>
              <a:rPr lang="nl-NL" sz="2400" dirty="0" err="1"/>
              <a:t>saturation</a:t>
            </a:r>
            <a:r>
              <a:rPr lang="nl-NL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90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86C9-D47C-C3C9-15BE-C2DB765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252"/>
          </a:xfrm>
        </p:spPr>
        <p:txBody>
          <a:bodyPr>
            <a:normAutofit/>
          </a:bodyPr>
          <a:lstStyle/>
          <a:p>
            <a:r>
              <a:rPr lang="nl-NL" dirty="0"/>
              <a:t>UZR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6976-E90F-2CFA-5A93-577C4C88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858"/>
            <a:ext cx="9634870" cy="5527141"/>
          </a:xfrm>
        </p:spPr>
        <p:txBody>
          <a:bodyPr>
            <a:normAutofit/>
          </a:bodyPr>
          <a:lstStyle/>
          <a:p>
            <a:r>
              <a:rPr lang="nl-NL" dirty="0"/>
              <a:t>Integration </a:t>
            </a:r>
            <a:r>
              <a:rPr lang="nl-NL" dirty="0" err="1"/>
              <a:t>with</a:t>
            </a:r>
            <a:r>
              <a:rPr lang="nl-NL" dirty="0"/>
              <a:t> NPF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premise</a:t>
            </a:r>
            <a:r>
              <a:rPr lang="nl-NL" dirty="0"/>
              <a:t> </a:t>
            </a:r>
            <a:r>
              <a:rPr lang="nl-NL" dirty="0" err="1"/>
              <a:t>that</a:t>
            </a:r>
            <a:endParaRPr lang="nl-NL" dirty="0"/>
          </a:p>
          <a:p>
            <a:pPr marL="0" indent="0">
              <a:buNone/>
            </a:pPr>
            <a:r>
              <a:rPr lang="nl-NL" sz="2400" i="1" dirty="0">
                <a:solidFill>
                  <a:schemeClr val="tx2"/>
                </a:solidFill>
                <a:latin typeface="+mj-lt"/>
              </a:rPr>
              <a:t>        </a:t>
            </a:r>
            <a:r>
              <a:rPr lang="nl-NL" sz="2400" i="1" dirty="0"/>
              <a:t>Richards </a:t>
            </a:r>
            <a:r>
              <a:rPr lang="nl-NL" sz="2400" i="1" dirty="0" err="1"/>
              <a:t>Equation</a:t>
            </a:r>
            <a:r>
              <a:rPr lang="nl-NL" sz="2400" i="1" dirty="0"/>
              <a:t> </a:t>
            </a:r>
            <a:r>
              <a:rPr lang="nl-NL" sz="2400" i="1" dirty="0" err="1"/>
              <a:t>for</a:t>
            </a:r>
            <a:r>
              <a:rPr lang="nl-NL" sz="2400" i="1" dirty="0"/>
              <a:t> </a:t>
            </a:r>
            <a:r>
              <a:rPr lang="nl-NL" sz="2400" i="1" dirty="0" err="1"/>
              <a:t>variably</a:t>
            </a:r>
            <a:r>
              <a:rPr lang="nl-NL" sz="2400" i="1" dirty="0"/>
              <a:t> </a:t>
            </a:r>
            <a:r>
              <a:rPr lang="nl-NL" sz="2400" i="1" dirty="0" err="1"/>
              <a:t>saturated</a:t>
            </a:r>
            <a:r>
              <a:rPr lang="nl-NL" sz="2400" i="1" dirty="0"/>
              <a:t> </a:t>
            </a:r>
            <a:r>
              <a:rPr lang="nl-NL" sz="2400" i="1" dirty="0" err="1"/>
              <a:t>conditions</a:t>
            </a:r>
            <a:r>
              <a:rPr lang="nl-NL" sz="2400" i="1" dirty="0"/>
              <a:t>, </a:t>
            </a:r>
            <a:r>
              <a:rPr lang="nl-NL" sz="2400" i="1" dirty="0" err="1"/>
              <a:t>smoothly</a:t>
            </a:r>
            <a:r>
              <a:rPr lang="nl-NL" sz="2400" i="1" dirty="0"/>
              <a:t>  </a:t>
            </a:r>
            <a:br>
              <a:rPr lang="nl-NL" sz="2400" i="1" dirty="0"/>
            </a:br>
            <a:r>
              <a:rPr lang="nl-NL" sz="2400" i="1" dirty="0"/>
              <a:t>        </a:t>
            </a:r>
            <a:r>
              <a:rPr lang="nl-NL" sz="2400" i="1" dirty="0" err="1"/>
              <a:t>becomes</a:t>
            </a:r>
            <a:r>
              <a:rPr lang="nl-NL" sz="2400" i="1" dirty="0"/>
              <a:t> standard NPF flow </a:t>
            </a:r>
            <a:r>
              <a:rPr lang="nl-NL" sz="2400" i="1" dirty="0" err="1"/>
              <a:t>equation</a:t>
            </a:r>
            <a:r>
              <a:rPr lang="nl-NL" sz="2400" i="1" dirty="0"/>
              <a:t> </a:t>
            </a:r>
            <a:r>
              <a:rPr lang="nl-NL" sz="2400" i="1" dirty="0" err="1"/>
              <a:t>when</a:t>
            </a:r>
            <a:r>
              <a:rPr lang="nl-NL" sz="2400" i="1" dirty="0"/>
              <a:t> </a:t>
            </a:r>
            <a:r>
              <a:rPr lang="nl-NL" sz="2400" i="1" dirty="0" err="1"/>
              <a:t>fully</a:t>
            </a:r>
            <a:r>
              <a:rPr lang="nl-NL" sz="2400" i="1" dirty="0"/>
              <a:t> </a:t>
            </a:r>
            <a:r>
              <a:rPr lang="nl-NL" sz="2400" i="1" dirty="0" err="1"/>
              <a:t>saturated</a:t>
            </a:r>
            <a:endParaRPr lang="nl-NL" i="1" dirty="0"/>
          </a:p>
          <a:p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MODFLOW-USG</a:t>
            </a:r>
          </a:p>
          <a:p>
            <a:r>
              <a:rPr lang="nl-NL" dirty="0"/>
              <a:t>Benefits</a:t>
            </a:r>
          </a:p>
          <a:p>
            <a:pPr lvl="1"/>
            <a:r>
              <a:rPr lang="nl-NL" dirty="0" err="1"/>
              <a:t>Apply</a:t>
            </a:r>
            <a:r>
              <a:rPr lang="nl-NL" dirty="0"/>
              <a:t> Richards </a:t>
            </a:r>
            <a:r>
              <a:rPr lang="nl-NL" dirty="0" err="1"/>
              <a:t>Eq</a:t>
            </a:r>
            <a:r>
              <a:rPr lang="nl-NL" dirty="0"/>
              <a:t>.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unsaturated</a:t>
            </a:r>
            <a:endParaRPr lang="nl-NL" dirty="0"/>
          </a:p>
          <a:p>
            <a:pPr lvl="1"/>
            <a:r>
              <a:rPr lang="nl-NL" dirty="0"/>
              <a:t>Works </a:t>
            </a:r>
            <a:r>
              <a:rPr lang="nl-NL" dirty="0" err="1"/>
              <a:t>with</a:t>
            </a:r>
            <a:r>
              <a:rPr lang="nl-NL" dirty="0"/>
              <a:t> Transport, PRT</a:t>
            </a:r>
          </a:p>
          <a:p>
            <a:pPr lvl="1"/>
            <a:r>
              <a:rPr lang="nl-NL" dirty="0"/>
              <a:t>Multi-model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Parallelization</a:t>
            </a:r>
            <a:r>
              <a:rPr lang="nl-NL" dirty="0"/>
              <a:t> </a:t>
            </a:r>
            <a:r>
              <a:rPr lang="nl-NL" dirty="0" err="1"/>
              <a:t>supported</a:t>
            </a:r>
            <a:endParaRPr lang="nl-NL" dirty="0"/>
          </a:p>
          <a:p>
            <a:pPr lvl="1"/>
            <a:r>
              <a:rPr lang="nl-NL" dirty="0"/>
              <a:t>Newton option</a:t>
            </a:r>
          </a:p>
          <a:p>
            <a:pPr lvl="1"/>
            <a:r>
              <a:rPr lang="nl-NL" dirty="0" err="1"/>
              <a:t>Adaptive</a:t>
            </a:r>
            <a:r>
              <a:rPr lang="nl-NL" dirty="0"/>
              <a:t> Timestepping</a:t>
            </a:r>
          </a:p>
        </p:txBody>
      </p:sp>
    </p:spTree>
    <p:extLst>
      <p:ext uri="{BB962C8B-B14F-4D97-AF65-F5344CB8AC3E}">
        <p14:creationId xmlns:p14="http://schemas.microsoft.com/office/powerpoint/2010/main" val="21980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86C9-D47C-C3C9-15BE-C2DB765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252"/>
          </a:xfrm>
        </p:spPr>
        <p:txBody>
          <a:bodyPr/>
          <a:lstStyle/>
          <a:p>
            <a:r>
              <a:rPr lang="nl-NL" dirty="0" err="1"/>
              <a:t>Unsaturated</a:t>
            </a:r>
            <a:r>
              <a:rPr lang="nl-NL" dirty="0"/>
              <a:t> Zone: Keating </a:t>
            </a:r>
            <a:r>
              <a:rPr lang="nl-NL" dirty="0" err="1"/>
              <a:t>Problem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E8125-050D-F4B2-381D-5FC8CB0D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7" b="13701"/>
          <a:stretch/>
        </p:blipFill>
        <p:spPr>
          <a:xfrm>
            <a:off x="8528364" y="6483212"/>
            <a:ext cx="1459617" cy="327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9CEA20-A671-A96D-32A0-323A6537B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5"/>
          <a:stretch/>
        </p:blipFill>
        <p:spPr>
          <a:xfrm>
            <a:off x="11025611" y="6468465"/>
            <a:ext cx="1088680" cy="310077"/>
          </a:xfrm>
          <a:prstGeom prst="rect">
            <a:avLst/>
          </a:prstGeom>
        </p:spPr>
      </p:pic>
      <p:pic>
        <p:nvPicPr>
          <p:cNvPr id="6" name="Picture 9" descr="UCAR">
            <a:extLst>
              <a:ext uri="{FF2B5EF4-FFF2-40B4-BE49-F238E27FC236}">
                <a16:creationId xmlns:a16="http://schemas.microsoft.com/office/drawing/2014/main" id="{A875EA89-1182-AAF7-4EB9-CE373423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140" y="6518722"/>
            <a:ext cx="885231" cy="2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7CA2E5-C221-37C5-1A53-8AE18A0CA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859"/>
            <a:ext cx="4340382" cy="4846104"/>
          </a:xfrm>
        </p:spPr>
        <p:txBody>
          <a:bodyPr>
            <a:normAutofit/>
          </a:bodyPr>
          <a:lstStyle/>
          <a:p>
            <a:r>
              <a:rPr lang="nl-NL" sz="2400" dirty="0"/>
              <a:t>Water </a:t>
            </a:r>
            <a:r>
              <a:rPr lang="nl-NL" sz="2400" dirty="0" err="1"/>
              <a:t>table</a:t>
            </a:r>
            <a:r>
              <a:rPr lang="nl-NL" sz="2400" dirty="0"/>
              <a:t> </a:t>
            </a:r>
            <a:r>
              <a:rPr lang="nl-NL" sz="2400" dirty="0" err="1"/>
              <a:t>problem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perched</a:t>
            </a:r>
            <a:r>
              <a:rPr lang="nl-NL" sz="2400" dirty="0"/>
              <a:t> </a:t>
            </a:r>
            <a:r>
              <a:rPr lang="nl-NL" sz="2400" dirty="0" err="1"/>
              <a:t>aquifer</a:t>
            </a:r>
            <a:endParaRPr lang="nl-NL" sz="2400" dirty="0"/>
          </a:p>
          <a:p>
            <a:r>
              <a:rPr lang="nl-NL" sz="2400" dirty="0" err="1"/>
              <a:t>Unconfined</a:t>
            </a:r>
            <a:r>
              <a:rPr lang="nl-NL" sz="2400" dirty="0"/>
              <a:t> flow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solute</a:t>
            </a:r>
            <a:r>
              <a:rPr lang="nl-NL" sz="2400" dirty="0"/>
              <a:t> transfer in MODFLOW 6 </a:t>
            </a:r>
            <a:r>
              <a:rPr lang="nl-NL" sz="2400" dirty="0" err="1"/>
              <a:t>through</a:t>
            </a:r>
            <a:r>
              <a:rPr lang="nl-NL" sz="2400" dirty="0"/>
              <a:t> “dry” </a:t>
            </a:r>
            <a:r>
              <a:rPr lang="nl-NL" sz="2400" dirty="0" err="1"/>
              <a:t>cells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‘Newton’ option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0B3D7C-CBFF-6E3B-0F2A-62913EEF7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24" y="1425169"/>
            <a:ext cx="5969676" cy="44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94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86C9-D47C-C3C9-15BE-C2DB765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4252"/>
          </a:xfrm>
        </p:spPr>
        <p:txBody>
          <a:bodyPr/>
          <a:lstStyle/>
          <a:p>
            <a:r>
              <a:rPr lang="nl-NL" dirty="0" err="1"/>
              <a:t>Unsaturated</a:t>
            </a:r>
            <a:r>
              <a:rPr lang="nl-NL" dirty="0"/>
              <a:t> Zone: Keating </a:t>
            </a:r>
            <a:r>
              <a:rPr lang="nl-NL" dirty="0" err="1"/>
              <a:t>Problem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E8125-050D-F4B2-381D-5FC8CB0D4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7" b="13701"/>
          <a:stretch/>
        </p:blipFill>
        <p:spPr>
          <a:xfrm>
            <a:off x="8528364" y="6483212"/>
            <a:ext cx="1459617" cy="327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9CEA20-A671-A96D-32A0-323A6537B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5"/>
          <a:stretch/>
        </p:blipFill>
        <p:spPr>
          <a:xfrm>
            <a:off x="11025611" y="6468465"/>
            <a:ext cx="1088680" cy="310077"/>
          </a:xfrm>
          <a:prstGeom prst="rect">
            <a:avLst/>
          </a:prstGeom>
        </p:spPr>
      </p:pic>
      <p:pic>
        <p:nvPicPr>
          <p:cNvPr id="6" name="Picture 9" descr="UCAR">
            <a:extLst>
              <a:ext uri="{FF2B5EF4-FFF2-40B4-BE49-F238E27FC236}">
                <a16:creationId xmlns:a16="http://schemas.microsoft.com/office/drawing/2014/main" id="{A875EA89-1182-AAF7-4EB9-CE373423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140" y="6518722"/>
            <a:ext cx="885231" cy="2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7CA2E5-C221-37C5-1A53-8AE18A0CA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859"/>
            <a:ext cx="9663820" cy="4846104"/>
          </a:xfrm>
        </p:spPr>
        <p:txBody>
          <a:bodyPr/>
          <a:lstStyle/>
          <a:p>
            <a:r>
              <a:rPr lang="nl-NL" sz="2400" dirty="0"/>
              <a:t>First 3D Richards </a:t>
            </a:r>
            <a:r>
              <a:rPr lang="nl-NL" sz="2400" dirty="0" err="1"/>
              <a:t>simulation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UZR package:</a:t>
            </a:r>
          </a:p>
        </p:txBody>
      </p:sp>
      <p:pic>
        <p:nvPicPr>
          <p:cNvPr id="8" name="movie">
            <a:hlinkClick r:id="" action="ppaction://media"/>
            <a:extLst>
              <a:ext uri="{FF2B5EF4-FFF2-40B4-BE49-F238E27FC236}">
                <a16:creationId xmlns:a16="http://schemas.microsoft.com/office/drawing/2014/main" id="{55FDF4CB-0C1E-FA5C-7199-82D6EFD49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0016" y="1928388"/>
            <a:ext cx="10379768" cy="415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8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9529-890F-734C-A259-C2982D49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and Overland Flow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CCF6-B4F4-034D-903F-64ADEF4B0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722" y="1605776"/>
            <a:ext cx="6391564" cy="4495800"/>
          </a:xfrm>
        </p:spPr>
        <p:txBody>
          <a:bodyPr vert="horz" lIns="121920" tIns="45720" rIns="91440" bIns="45720" rtlCol="0">
            <a:noAutofit/>
          </a:bodyPr>
          <a:lstStyle/>
          <a:p>
            <a:r>
              <a:rPr lang="en-US" dirty="0"/>
              <a:t>Two new surface water flow models are under development</a:t>
            </a:r>
          </a:p>
          <a:p>
            <a:pPr lvl="1"/>
            <a:r>
              <a:rPr lang="en-US" dirty="0"/>
              <a:t>Channel Flow (CHF) Model</a:t>
            </a:r>
          </a:p>
          <a:p>
            <a:pPr lvl="1"/>
            <a:r>
              <a:rPr lang="en-US" dirty="0"/>
              <a:t>Overland Flow (OLF) Model</a:t>
            </a:r>
          </a:p>
          <a:p>
            <a:r>
              <a:rPr lang="en-US" dirty="0"/>
              <a:t>These are not GWF “packages”; they are separate “models” with their own discretization and packages</a:t>
            </a:r>
          </a:p>
          <a:p>
            <a:r>
              <a:rPr lang="en-US" dirty="0"/>
              <a:t>The models will run by themselves or coupled with another model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91411-1C18-AC19-7AEB-148EA346E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01" y="1605775"/>
            <a:ext cx="3621978" cy="4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0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585A-25F6-4194-C405-1DA2F929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05261-6876-44CA-E13B-523E360E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57" y="2009247"/>
            <a:ext cx="2758350" cy="3568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F73279-110C-C242-6CC3-7D6608AC8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80" y="2009247"/>
            <a:ext cx="2712025" cy="3608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50BFC3-DA00-CA2F-0A2B-D4628AFEA48C}"/>
              </a:ext>
            </a:extLst>
          </p:cNvPr>
          <p:cNvSpPr txBox="1"/>
          <p:nvPr/>
        </p:nvSpPr>
        <p:spPr>
          <a:xfrm>
            <a:off x="3756932" y="5936746"/>
            <a:ext cx="128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MOD-HMS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99363-DDCD-FB00-A80A-1A3FDA74B5A4}"/>
              </a:ext>
            </a:extLst>
          </p:cNvPr>
          <p:cNvSpPr txBox="1"/>
          <p:nvPr/>
        </p:nvSpPr>
        <p:spPr>
          <a:xfrm>
            <a:off x="6588577" y="5936746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SWR Process for MODFLOW</a:t>
            </a:r>
          </a:p>
        </p:txBody>
      </p:sp>
    </p:spTree>
    <p:extLst>
      <p:ext uri="{BB962C8B-B14F-4D97-AF65-F5344CB8AC3E}">
        <p14:creationId xmlns:p14="http://schemas.microsoft.com/office/powerpoint/2010/main" val="1045128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1279-8E42-64BD-1BB4-C703B93C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Wave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61154-0AE1-450D-F4C1-1ACD11C7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40" y="2012340"/>
            <a:ext cx="3740345" cy="131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FEA36-45B9-C88A-DBD4-68EEA9F4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21" y="3856140"/>
            <a:ext cx="5839519" cy="1248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BC4E95-8697-0B02-43F7-8355FFE63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062" y="5631828"/>
            <a:ext cx="2099174" cy="753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01A384-8A75-ED4B-6C3E-41B69DDEFE30}"/>
              </a:ext>
            </a:extLst>
          </p:cNvPr>
          <p:cNvSpPr txBox="1"/>
          <p:nvPr/>
        </p:nvSpPr>
        <p:spPr>
          <a:xfrm>
            <a:off x="7521577" y="2560948"/>
            <a:ext cx="310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One-dimensional channel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4926A-9766-5001-EF95-6C3C95B6C828}"/>
              </a:ext>
            </a:extLst>
          </p:cNvPr>
          <p:cNvSpPr txBox="1"/>
          <p:nvPr/>
        </p:nvSpPr>
        <p:spPr>
          <a:xfrm>
            <a:off x="7521577" y="4295795"/>
            <a:ext cx="319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Two-dimensional overland flow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F0DC4-FD6D-EB66-F68E-35E8C8A14D5E}"/>
              </a:ext>
            </a:extLst>
          </p:cNvPr>
          <p:cNvSpPr txBox="1"/>
          <p:nvPr/>
        </p:nvSpPr>
        <p:spPr>
          <a:xfrm>
            <a:off x="8075446" y="5746568"/>
            <a:ext cx="209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Manning’s equation</a:t>
            </a:r>
          </a:p>
        </p:txBody>
      </p:sp>
    </p:spTree>
    <p:extLst>
      <p:ext uri="{BB962C8B-B14F-4D97-AF65-F5344CB8AC3E}">
        <p14:creationId xmlns:p14="http://schemas.microsoft.com/office/powerpoint/2010/main" val="414683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56A6-D1A4-1A47-B5BF-187831C0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Scales for MODFLOW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0D26CC-8B29-CF41-8F9F-38EA67478D5A}"/>
              </a:ext>
            </a:extLst>
          </p:cNvPr>
          <p:cNvSpPr/>
          <p:nvPr/>
        </p:nvSpPr>
        <p:spPr bwMode="auto">
          <a:xfrm>
            <a:off x="508000" y="1295400"/>
            <a:ext cx="11277600" cy="518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5333"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EBB02-0A9B-3E4F-A060-591DF5F36117}"/>
              </a:ext>
            </a:extLst>
          </p:cNvPr>
          <p:cNvCxnSpPr/>
          <p:nvPr/>
        </p:nvCxnSpPr>
        <p:spPr bwMode="auto">
          <a:xfrm>
            <a:off x="4165600" y="1295400"/>
            <a:ext cx="0" cy="5181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3E0353-0FE7-0B4B-8D96-BD1E2711EA7A}"/>
              </a:ext>
            </a:extLst>
          </p:cNvPr>
          <p:cNvCxnSpPr/>
          <p:nvPr/>
        </p:nvCxnSpPr>
        <p:spPr bwMode="auto">
          <a:xfrm>
            <a:off x="7924800" y="1295400"/>
            <a:ext cx="0" cy="5181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4811C9-815B-904D-B562-279203E0FD39}"/>
              </a:ext>
            </a:extLst>
          </p:cNvPr>
          <p:cNvCxnSpPr>
            <a:stCxn id="5" idx="1"/>
            <a:endCxn id="5" idx="3"/>
          </p:cNvCxnSpPr>
          <p:nvPr/>
        </p:nvCxnSpPr>
        <p:spPr bwMode="auto">
          <a:xfrm>
            <a:off x="508000" y="3886200"/>
            <a:ext cx="1127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E45482-A798-9744-BAAF-E130361CC789}"/>
              </a:ext>
            </a:extLst>
          </p:cNvPr>
          <p:cNvSpPr txBox="1"/>
          <p:nvPr/>
        </p:nvSpPr>
        <p:spPr>
          <a:xfrm>
            <a:off x="1862343" y="129540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bench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00F9B-B0A4-3C4B-8599-BE70BB9CC64E}"/>
              </a:ext>
            </a:extLst>
          </p:cNvPr>
          <p:cNvSpPr txBox="1"/>
          <p:nvPr/>
        </p:nvSpPr>
        <p:spPr>
          <a:xfrm>
            <a:off x="5777415" y="1295401"/>
            <a:ext cx="62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C4AF0-56CA-0C4E-A3A0-454AE033E91D}"/>
              </a:ext>
            </a:extLst>
          </p:cNvPr>
          <p:cNvSpPr txBox="1"/>
          <p:nvPr/>
        </p:nvSpPr>
        <p:spPr>
          <a:xfrm>
            <a:off x="9042400" y="1295401"/>
            <a:ext cx="164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subregional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CDA11-7187-E148-817E-FAAD66C44C86}"/>
              </a:ext>
            </a:extLst>
          </p:cNvPr>
          <p:cNvSpPr txBox="1"/>
          <p:nvPr/>
        </p:nvSpPr>
        <p:spPr>
          <a:xfrm>
            <a:off x="1823294" y="3864709"/>
            <a:ext cx="1198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regional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EB01D-E813-344A-989B-DFC9AB97D23E}"/>
              </a:ext>
            </a:extLst>
          </p:cNvPr>
          <p:cNvSpPr txBox="1"/>
          <p:nvPr/>
        </p:nvSpPr>
        <p:spPr>
          <a:xfrm>
            <a:off x="5483762" y="3835401"/>
            <a:ext cx="120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national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3F146D-2229-E74F-9D37-6AA37CA93ECB}"/>
              </a:ext>
            </a:extLst>
          </p:cNvPr>
          <p:cNvSpPr txBox="1"/>
          <p:nvPr/>
        </p:nvSpPr>
        <p:spPr>
          <a:xfrm>
            <a:off x="9168614" y="3835401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global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738-9D17-CB49-8BD4-FB923923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7334" y="4445000"/>
            <a:ext cx="3275735" cy="18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quid Flow in Soils (Hydrodynamics) – Soil Hydrology and Biophysics">
            <a:extLst>
              <a:ext uri="{FF2B5EF4-FFF2-40B4-BE49-F238E27FC236}">
                <a16:creationId xmlns:a16="http://schemas.microsoft.com/office/drawing/2014/main" id="{80E08C4B-7A97-6C48-89DA-C943B01B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5" y="1905000"/>
            <a:ext cx="1254115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ample output grid from ModelViewer">
            <a:extLst>
              <a:ext uri="{FF2B5EF4-FFF2-40B4-BE49-F238E27FC236}">
                <a16:creationId xmlns:a16="http://schemas.microsoft.com/office/drawing/2014/main" id="{D6AECDB4-AE02-BB4C-8A9C-EE16602E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6373" y="1747283"/>
            <a:ext cx="3277140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3E67E4-6BB3-384B-B97F-218CB5E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6873" y="1838642"/>
            <a:ext cx="3067455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D6C118-E2CB-134D-B9BC-1FB072B661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998" y="4445000"/>
            <a:ext cx="1489889" cy="1986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8D1087-E4D2-4C46-A5C5-240A7309E7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613" y="4429444"/>
            <a:ext cx="3531588" cy="18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6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564C-8729-01C3-17F9-9CF918D0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Flow (CHF) Model Discretization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954E1-AFB0-A92F-D9E2-89F39EF06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08" y="2425393"/>
            <a:ext cx="5308654" cy="3942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E46E5E-7739-949A-89B0-A8BC150D3D61}"/>
              </a:ext>
            </a:extLst>
          </p:cNvPr>
          <p:cNvSpPr txBox="1"/>
          <p:nvPr/>
        </p:nvSpPr>
        <p:spPr>
          <a:xfrm>
            <a:off x="4035085" y="1637827"/>
            <a:ext cx="3621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Discretization by Vertices in 1D (DISV1D)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5BD1B8-97AC-2B24-FA01-530517D1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71" y="2109572"/>
            <a:ext cx="4408570" cy="425827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8E9BE9-F4C5-C441-F15B-DEB5043D378B}"/>
              </a:ext>
            </a:extLst>
          </p:cNvPr>
          <p:cNvSpPr/>
          <p:nvPr/>
        </p:nvSpPr>
        <p:spPr>
          <a:xfrm>
            <a:off x="821870" y="1967592"/>
            <a:ext cx="10379529" cy="46804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486F-AE7F-BF19-11B9-FA63EEB7C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866A-F4EE-66CA-A8C8-CFC7BAC5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Overland Flow (OLF) Model Discretization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16238-D377-E767-AB8B-7CA67EE126DC}"/>
              </a:ext>
            </a:extLst>
          </p:cNvPr>
          <p:cNvGrpSpPr/>
          <p:nvPr/>
        </p:nvGrpSpPr>
        <p:grpSpPr>
          <a:xfrm>
            <a:off x="5981451" y="1850515"/>
            <a:ext cx="6049989" cy="4109416"/>
            <a:chOff x="5981451" y="1850515"/>
            <a:chExt cx="6049989" cy="41094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5AF090-94EF-A987-DBCB-4A1F58C4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1451" y="2879321"/>
              <a:ext cx="2981882" cy="26440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7A0F49-FE14-1731-48A9-A516282B79B6}"/>
                </a:ext>
              </a:extLst>
            </p:cNvPr>
            <p:cNvSpPr txBox="1"/>
            <p:nvPr/>
          </p:nvSpPr>
          <p:spPr>
            <a:xfrm>
              <a:off x="7145241" y="1850515"/>
              <a:ext cx="37245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Discretization by Vertices in 2D (DISV2D)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F8DE88-DB8A-EB6C-B0E0-25DA171A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3333" y="2363465"/>
              <a:ext cx="2842052" cy="3519237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0EEF35F-8725-FF2B-BF5A-931238B26846}"/>
                </a:ext>
              </a:extLst>
            </p:cNvPr>
            <p:cNvSpPr/>
            <p:nvPr/>
          </p:nvSpPr>
          <p:spPr>
            <a:xfrm>
              <a:off x="6021537" y="2253345"/>
              <a:ext cx="6009903" cy="37065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9623A4-7C5A-5DEC-8D98-972D7993B3A7}"/>
              </a:ext>
            </a:extLst>
          </p:cNvPr>
          <p:cNvGrpSpPr/>
          <p:nvPr/>
        </p:nvGrpSpPr>
        <p:grpSpPr>
          <a:xfrm>
            <a:off x="160559" y="1895551"/>
            <a:ext cx="5772616" cy="4064379"/>
            <a:chOff x="160559" y="1895551"/>
            <a:chExt cx="5772616" cy="40643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20F262-5470-1801-B265-7DF9DC7EC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559" y="2908557"/>
              <a:ext cx="2921905" cy="264405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230952-0D85-C86A-2185-A5C1CC93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8585" y="2481273"/>
              <a:ext cx="2616833" cy="3283622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2B65A8E-EDF7-CA9E-899C-A217F946D3E2}"/>
                </a:ext>
              </a:extLst>
            </p:cNvPr>
            <p:cNvSpPr/>
            <p:nvPr/>
          </p:nvSpPr>
          <p:spPr>
            <a:xfrm>
              <a:off x="160559" y="2253344"/>
              <a:ext cx="5772616" cy="37065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96C1D0-D038-B8E4-9829-BDFCACF368DB}"/>
                </a:ext>
              </a:extLst>
            </p:cNvPr>
            <p:cNvSpPr txBox="1"/>
            <p:nvPr/>
          </p:nvSpPr>
          <p:spPr>
            <a:xfrm>
              <a:off x="1621511" y="1895551"/>
              <a:ext cx="2679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Structured Grid in 2D (DIS2D)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8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8A16-11AB-1554-89F0-F6898894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Cross Section (CXS)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63E83-3BCC-1E79-8D90-D09F2CEB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1" y="1690688"/>
            <a:ext cx="5839519" cy="4488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B0F673-CD98-D2A9-0B2F-4D6234792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45" y="2192041"/>
            <a:ext cx="5308654" cy="348603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3A4C97-FA67-A395-64E8-0054974D69C6}"/>
              </a:ext>
            </a:extLst>
          </p:cNvPr>
          <p:cNvSpPr/>
          <p:nvPr/>
        </p:nvSpPr>
        <p:spPr>
          <a:xfrm>
            <a:off x="488922" y="1715182"/>
            <a:ext cx="11207777" cy="44887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7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068A-102D-B88D-E9BE-7E33929F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Surface-Water Benchmarks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B73C4-090B-8039-8961-22A89120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0" y="1877123"/>
            <a:ext cx="2251486" cy="2045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0D189C-1E9B-6C9C-9B1B-C6608919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6" y="4363627"/>
            <a:ext cx="2189217" cy="2023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E7B31-F172-560B-1141-8C3BE7EB8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576" y="1828377"/>
            <a:ext cx="4826049" cy="2348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9CB1F-8AC6-1C60-2ED9-204A47207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659" y="4355651"/>
            <a:ext cx="3625882" cy="2137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B27D5-F405-D5EE-FCF6-26563FCAF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539" y="4355651"/>
            <a:ext cx="4387317" cy="2255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AD722-230F-A619-4352-3E298FBDC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7966" y="1877123"/>
            <a:ext cx="2261309" cy="2185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DA384-6825-79BE-36A7-B85DD05C4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8868" y="1888302"/>
            <a:ext cx="2278156" cy="21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6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971C-0B04-CD77-48B7-E892F36B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Delaware River Basin</a:t>
            </a:r>
          </a:p>
        </p:txBody>
      </p:sp>
      <p:pic>
        <p:nvPicPr>
          <p:cNvPr id="4" name="dfw_streamflow_subset_log_width">
            <a:hlinkClick r:id="" action="ppaction://media"/>
            <a:extLst>
              <a:ext uri="{FF2B5EF4-FFF2-40B4-BE49-F238E27FC236}">
                <a16:creationId xmlns:a16="http://schemas.microsoft.com/office/drawing/2014/main" id="{7804786D-7F70-0385-3D21-9094D1697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375" t="6000" r="20801" b="8667"/>
          <a:stretch/>
        </p:blipFill>
        <p:spPr>
          <a:xfrm>
            <a:off x="6691247" y="1327543"/>
            <a:ext cx="2479964" cy="5320145"/>
          </a:xfrm>
          <a:prstGeom prst="rect">
            <a:avLst/>
          </a:prstGeom>
        </p:spPr>
      </p:pic>
      <p:pic>
        <p:nvPicPr>
          <p:cNvPr id="1026" name="Picture 2" descr="Map of the Delaware River Basin">
            <a:extLst>
              <a:ext uri="{FF2B5EF4-FFF2-40B4-BE49-F238E27FC236}">
                <a16:creationId xmlns:a16="http://schemas.microsoft.com/office/drawing/2014/main" id="{B655F630-9DAE-AF12-5C96-55381119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36" y="1495172"/>
            <a:ext cx="3095088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19725-5EC6-4514-7F7F-32D47C81DE9D}"/>
              </a:ext>
            </a:extLst>
          </p:cNvPr>
          <p:cNvSpPr txBox="1"/>
          <p:nvPr/>
        </p:nvSpPr>
        <p:spPr>
          <a:xfrm>
            <a:off x="7233557" y="843240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MODFLOW</a:t>
            </a:r>
          </a:p>
        </p:txBody>
      </p:sp>
    </p:spTree>
    <p:extLst>
      <p:ext uri="{BB962C8B-B14F-4D97-AF65-F5344CB8AC3E}">
        <p14:creationId xmlns:p14="http://schemas.microsoft.com/office/powerpoint/2010/main" val="199676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000CF7-2760-049A-9C7E-9B745F60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Flow (CHF) Simulation</a:t>
            </a:r>
          </a:p>
        </p:txBody>
      </p:sp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342FE8C3-EB8E-8123-652E-08C3596553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9" y="1310269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B6A9-95CE-D034-D28A-E50FB508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EADE-5995-2509-9F1E-2BA34E9A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2013 – Initiated development</a:t>
            </a:r>
          </a:p>
          <a:p>
            <a:r>
              <a:rPr lang="en-US" dirty="0"/>
              <a:t>2017 – First release with the Groundwater Flow (GWF) Model</a:t>
            </a:r>
          </a:p>
          <a:p>
            <a:r>
              <a:rPr lang="en-US" dirty="0"/>
              <a:t>2020 – MODFLOW Application Programming Interface (API)</a:t>
            </a:r>
          </a:p>
          <a:p>
            <a:r>
              <a:rPr lang="en-US" dirty="0"/>
              <a:t>2020 – Release of Groundwater Transport (GWT) Model</a:t>
            </a:r>
          </a:p>
          <a:p>
            <a:r>
              <a:rPr lang="en-US" dirty="0"/>
              <a:t>2023 – Release of parallel simulation capabilities</a:t>
            </a:r>
          </a:p>
          <a:p>
            <a:r>
              <a:rPr lang="en-US" dirty="0"/>
              <a:t>2024 – PRT, GWE, NetCDF</a:t>
            </a:r>
          </a:p>
          <a:p>
            <a:r>
              <a:rPr lang="en-US" dirty="0"/>
              <a:t>2025/26 – Richards, Surface Water, …</a:t>
            </a:r>
          </a:p>
        </p:txBody>
      </p:sp>
    </p:spTree>
    <p:extLst>
      <p:ext uri="{BB962C8B-B14F-4D97-AF65-F5344CB8AC3E}">
        <p14:creationId xmlns:p14="http://schemas.microsoft.com/office/powerpoint/2010/main" val="68796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219F6B-492F-589C-D21A-EDFBB2BDB293}"/>
              </a:ext>
            </a:extLst>
          </p:cNvPr>
          <p:cNvSpPr/>
          <p:nvPr/>
        </p:nvSpPr>
        <p:spPr>
          <a:xfrm>
            <a:off x="1027235" y="1825624"/>
            <a:ext cx="4791456" cy="4739767"/>
          </a:xfrm>
          <a:prstGeom prst="roundRect">
            <a:avLst>
              <a:gd name="adj" fmla="val 610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l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028F59-391D-3205-554E-1CC0F056124E}"/>
              </a:ext>
            </a:extLst>
          </p:cNvPr>
          <p:cNvSpPr/>
          <p:nvPr/>
        </p:nvSpPr>
        <p:spPr>
          <a:xfrm>
            <a:off x="1684551" y="2330132"/>
            <a:ext cx="3813107" cy="3386201"/>
          </a:xfrm>
          <a:prstGeom prst="roundRect">
            <a:avLst>
              <a:gd name="adj" fmla="val 610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D48A-3337-1300-06A1-B052F511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Components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7A4E03-BB5B-AD2D-AED3-861B513D3FAD}"/>
              </a:ext>
            </a:extLst>
          </p:cNvPr>
          <p:cNvSpPr txBox="1">
            <a:spLocks/>
          </p:cNvSpPr>
          <p:nvPr/>
        </p:nvSpPr>
        <p:spPr>
          <a:xfrm>
            <a:off x="636157" y="1907551"/>
            <a:ext cx="2096788" cy="28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68247-7DB3-7C1C-B454-BDE2D94D3CD4}"/>
              </a:ext>
            </a:extLst>
          </p:cNvPr>
          <p:cNvSpPr txBox="1">
            <a:spLocks/>
          </p:cNvSpPr>
          <p:nvPr/>
        </p:nvSpPr>
        <p:spPr>
          <a:xfrm>
            <a:off x="6141720" y="1825624"/>
            <a:ext cx="5687114" cy="4840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Types</a:t>
            </a:r>
          </a:p>
          <a:p>
            <a:pPr lvl="1"/>
            <a:r>
              <a:rPr lang="en-US" dirty="0"/>
              <a:t>Implicit</a:t>
            </a:r>
          </a:p>
          <a:p>
            <a:pPr lvl="1"/>
            <a:r>
              <a:rPr lang="en-US" dirty="0"/>
              <a:t>Explicit</a:t>
            </a:r>
          </a:p>
          <a:p>
            <a:r>
              <a:rPr lang="en-US" dirty="0"/>
              <a:t>Model Types</a:t>
            </a:r>
          </a:p>
          <a:p>
            <a:pPr lvl="1"/>
            <a:r>
              <a:rPr lang="en-US" dirty="0"/>
              <a:t>Groundwater Flow (GWF)</a:t>
            </a:r>
          </a:p>
          <a:p>
            <a:pPr lvl="1"/>
            <a:r>
              <a:rPr lang="en-US" dirty="0"/>
              <a:t>Groundwater Solute Transport (GWT)</a:t>
            </a:r>
          </a:p>
          <a:p>
            <a:pPr lvl="1"/>
            <a:r>
              <a:rPr lang="en-US" dirty="0"/>
              <a:t>Groundwater Energy Transport (GWE)</a:t>
            </a:r>
          </a:p>
          <a:p>
            <a:pPr lvl="1"/>
            <a:r>
              <a:rPr lang="en-US" dirty="0"/>
              <a:t>Particle Tracking (PRT)</a:t>
            </a:r>
          </a:p>
          <a:p>
            <a:r>
              <a:rPr lang="en-US" dirty="0"/>
              <a:t>In development</a:t>
            </a:r>
          </a:p>
          <a:p>
            <a:pPr lvl="1"/>
            <a:r>
              <a:rPr lang="en-US" dirty="0"/>
              <a:t>Overland Flow (OLF)</a:t>
            </a:r>
          </a:p>
          <a:p>
            <a:pPr lvl="1"/>
            <a:r>
              <a:rPr lang="en-US" dirty="0"/>
              <a:t>Channel Flow (CHF)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7E941E-DF44-649E-437C-1DF653BF19E4}"/>
              </a:ext>
            </a:extLst>
          </p:cNvPr>
          <p:cNvSpPr/>
          <p:nvPr/>
        </p:nvSpPr>
        <p:spPr>
          <a:xfrm>
            <a:off x="2042049" y="2797070"/>
            <a:ext cx="3176879" cy="2243641"/>
          </a:xfrm>
          <a:prstGeom prst="roundRect">
            <a:avLst>
              <a:gd name="adj" fmla="val 8108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dk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4B9ED4-F7E1-3228-9C4F-2EE911A62430}"/>
              </a:ext>
            </a:extLst>
          </p:cNvPr>
          <p:cNvSpPr/>
          <p:nvPr/>
        </p:nvSpPr>
        <p:spPr>
          <a:xfrm>
            <a:off x="2042049" y="5162857"/>
            <a:ext cx="3176879" cy="4352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lt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F120D0-0166-D371-E1A7-92C14A31BFD2}"/>
              </a:ext>
            </a:extLst>
          </p:cNvPr>
          <p:cNvSpPr txBox="1">
            <a:spLocks/>
          </p:cNvSpPr>
          <p:nvPr/>
        </p:nvSpPr>
        <p:spPr>
          <a:xfrm>
            <a:off x="1545336" y="2419779"/>
            <a:ext cx="1458965" cy="28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Solutions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A6D1D5-45C3-EA39-0A8B-8153EAC09476}"/>
              </a:ext>
            </a:extLst>
          </p:cNvPr>
          <p:cNvSpPr/>
          <p:nvPr/>
        </p:nvSpPr>
        <p:spPr>
          <a:xfrm>
            <a:off x="1670254" y="5912270"/>
            <a:ext cx="3807156" cy="45718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lt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204CDE-36D9-815C-E0B5-94A2BEBFB8F3}"/>
              </a:ext>
            </a:extLst>
          </p:cNvPr>
          <p:cNvSpPr txBox="1">
            <a:spLocks/>
          </p:cNvSpPr>
          <p:nvPr/>
        </p:nvSpPr>
        <p:spPr>
          <a:xfrm>
            <a:off x="1813449" y="2902643"/>
            <a:ext cx="1458965" cy="28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Models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A22C1BE-D588-ABB0-F897-8BFB124A8B3A}"/>
              </a:ext>
            </a:extLst>
          </p:cNvPr>
          <p:cNvSpPr txBox="1">
            <a:spLocks/>
          </p:cNvSpPr>
          <p:nvPr/>
        </p:nvSpPr>
        <p:spPr>
          <a:xfrm>
            <a:off x="1426353" y="5994265"/>
            <a:ext cx="1458965" cy="28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Timing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4ED3AB-CE5C-5836-8EEE-7CA92CFA1796}"/>
              </a:ext>
            </a:extLst>
          </p:cNvPr>
          <p:cNvSpPr txBox="1">
            <a:spLocks/>
          </p:cNvSpPr>
          <p:nvPr/>
        </p:nvSpPr>
        <p:spPr>
          <a:xfrm>
            <a:off x="1952816" y="5236649"/>
            <a:ext cx="1458965" cy="28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Exchanges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5A5479-EF4F-2097-4A11-E1A436E84937}"/>
              </a:ext>
            </a:extLst>
          </p:cNvPr>
          <p:cNvSpPr/>
          <p:nvPr/>
        </p:nvSpPr>
        <p:spPr>
          <a:xfrm>
            <a:off x="2357114" y="3325223"/>
            <a:ext cx="2598934" cy="1428562"/>
          </a:xfrm>
          <a:prstGeom prst="roundRect">
            <a:avLst>
              <a:gd name="adj" fmla="val 11546"/>
            </a:avLst>
          </a:prstGeom>
          <a:solidFill>
            <a:schemeClr val="accent5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dk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25FC7F-6D40-25F1-9769-CF41B3A2A3D3}"/>
              </a:ext>
            </a:extLst>
          </p:cNvPr>
          <p:cNvSpPr txBox="1">
            <a:spLocks/>
          </p:cNvSpPr>
          <p:nvPr/>
        </p:nvSpPr>
        <p:spPr>
          <a:xfrm>
            <a:off x="2201666" y="3406064"/>
            <a:ext cx="1458965" cy="28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366134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31B1-EAF1-190E-049E-53F492C0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Discretization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2A28-7D37-8FB2-AF86-AAE1B32C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Stress periods, Time steps</a:t>
            </a:r>
          </a:p>
          <a:p>
            <a:r>
              <a:rPr lang="en-US" dirty="0"/>
              <a:t>Equidistant,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TSMULT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Adaptive time stepping (ATS)</a:t>
            </a:r>
          </a:p>
          <a:p>
            <a:r>
              <a:rPr lang="en-US" dirty="0"/>
              <a:t>Reduced when solver fails, or</a:t>
            </a:r>
          </a:p>
          <a:p>
            <a:r>
              <a:rPr lang="en-US" dirty="0"/>
              <a:t>Get maximum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dirty="0"/>
              <a:t> from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211BC-86F3-ED78-8E65-D56E2F20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607" y="1663910"/>
            <a:ext cx="5632374" cy="1654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45B78-5216-9C7E-93CB-024D7FEB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56"/>
          <a:stretch>
            <a:fillRect/>
          </a:stretch>
        </p:blipFill>
        <p:spPr>
          <a:xfrm>
            <a:off x="6434328" y="3936615"/>
            <a:ext cx="4664932" cy="1257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10FD62-E6FA-E6FD-4EDE-C1385C76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080"/>
          <a:stretch>
            <a:fillRect/>
          </a:stretch>
        </p:blipFill>
        <p:spPr>
          <a:xfrm>
            <a:off x="6434328" y="5593109"/>
            <a:ext cx="4664932" cy="1057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250FF-DA1A-F63D-BD6B-91756DA49D8E}"/>
              </a:ext>
            </a:extLst>
          </p:cNvPr>
          <p:cNvSpPr txBox="1"/>
          <p:nvPr/>
        </p:nvSpPr>
        <p:spPr>
          <a:xfrm>
            <a:off x="6434328" y="3607336"/>
            <a:ext cx="112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ATS input: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160C6-5B4C-4E4E-FF64-A363AED4A40C}"/>
              </a:ext>
            </a:extLst>
          </p:cNvPr>
          <p:cNvSpPr txBox="1"/>
          <p:nvPr/>
        </p:nvSpPr>
        <p:spPr>
          <a:xfrm>
            <a:off x="6434328" y="5268988"/>
            <a:ext cx="119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ADV input:</a:t>
            </a:r>
          </a:p>
        </p:txBody>
      </p:sp>
    </p:spTree>
    <p:extLst>
      <p:ext uri="{BB962C8B-B14F-4D97-AF65-F5344CB8AC3E}">
        <p14:creationId xmlns:p14="http://schemas.microsoft.com/office/powerpoint/2010/main" val="294577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BFAD5-E7AB-D29F-77EA-A0199978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zoekersinformatie | Kunstmuseum Den Haag">
            <a:extLst>
              <a:ext uri="{FF2B5EF4-FFF2-40B4-BE49-F238E27FC236}">
                <a16:creationId xmlns:a16="http://schemas.microsoft.com/office/drawing/2014/main" id="{097F0F70-2333-DCFF-B56D-6EDD4DE45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7520"/>
            <a:ext cx="12192000" cy="511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347619-5DF0-A012-A311-93D98BFA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Discretization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74A56-C357-CB57-EB72-612AB60DF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Rectilinear – Discretization DIS</a:t>
            </a:r>
          </a:p>
          <a:p>
            <a:r>
              <a:rPr lang="en-US" sz="2400" dirty="0"/>
              <a:t>Unstructured – Discretization by Vertices DISV (layered) </a:t>
            </a:r>
          </a:p>
          <a:p>
            <a:r>
              <a:rPr lang="en-US" sz="2400" dirty="0"/>
              <a:t>Unstructured – Discretization by Connections DISU (prismatic)</a:t>
            </a:r>
          </a:p>
        </p:txBody>
      </p:sp>
      <p:pic>
        <p:nvPicPr>
          <p:cNvPr id="10" name="Picture 9" descr="A painting on a wall&#10;&#10;AI-generated content may be incorrect.">
            <a:extLst>
              <a:ext uri="{FF2B5EF4-FFF2-40B4-BE49-F238E27FC236}">
                <a16:creationId xmlns:a16="http://schemas.microsoft.com/office/drawing/2014/main" id="{135F1E07-2C12-392B-7B18-48A7A282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4" t="8248" r="7486" b="18132"/>
          <a:stretch>
            <a:fillRect/>
          </a:stretch>
        </p:blipFill>
        <p:spPr>
          <a:xfrm>
            <a:off x="509469" y="3581400"/>
            <a:ext cx="3933943" cy="2730500"/>
          </a:xfrm>
          <a:prstGeom prst="rect">
            <a:avLst/>
          </a:prstGeom>
        </p:spPr>
      </p:pic>
      <p:pic>
        <p:nvPicPr>
          <p:cNvPr id="8" name="Picture 7" descr="A painting on a wall&#10;&#10;AI-generated content may be incorrect.">
            <a:extLst>
              <a:ext uri="{FF2B5EF4-FFF2-40B4-BE49-F238E27FC236}">
                <a16:creationId xmlns:a16="http://schemas.microsoft.com/office/drawing/2014/main" id="{BC8BEF60-211A-CD09-81A1-7DCD68B13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7" t="5319" r="7398" b="11509"/>
          <a:stretch>
            <a:fillRect/>
          </a:stretch>
        </p:blipFill>
        <p:spPr>
          <a:xfrm>
            <a:off x="8391525" y="3581400"/>
            <a:ext cx="2962275" cy="2730500"/>
          </a:xfrm>
          <a:prstGeom prst="rect">
            <a:avLst/>
          </a:prstGeom>
        </p:spPr>
      </p:pic>
      <p:pic>
        <p:nvPicPr>
          <p:cNvPr id="5" name="Picture 4" descr="A diamond shaped picture on a wall&#10;&#10;AI-generated content may be incorrect.">
            <a:extLst>
              <a:ext uri="{FF2B5EF4-FFF2-40B4-BE49-F238E27FC236}">
                <a16:creationId xmlns:a16="http://schemas.microsoft.com/office/drawing/2014/main" id="{BFF6A9ED-BA77-87F1-98EB-4A42FF9C1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/>
          <a:stretch>
            <a:fillRect/>
          </a:stretch>
        </p:blipFill>
        <p:spPr>
          <a:xfrm>
            <a:off x="4987206" y="3581400"/>
            <a:ext cx="2860524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9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31B1-EAF1-190E-049E-53F492C0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Flow (GWF)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2A28-7D37-8FB2-AF86-AAE1B32C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  <a:p>
            <a:pPr lvl="1"/>
            <a:r>
              <a:rPr lang="en-US" dirty="0"/>
              <a:t>Newton or standard formulation</a:t>
            </a:r>
          </a:p>
          <a:p>
            <a:pPr lvl="1"/>
            <a:r>
              <a:rPr lang="en-US" dirty="0"/>
              <a:t>Full 3D anisotropy (XT3D)</a:t>
            </a:r>
          </a:p>
          <a:p>
            <a:pPr lvl="1"/>
            <a:r>
              <a:rPr lang="en-US" dirty="0"/>
              <a:t>Compaction and subsidence (CSUB)</a:t>
            </a:r>
          </a:p>
          <a:p>
            <a:pPr lvl="1"/>
            <a:r>
              <a:rPr lang="en-US" dirty="0"/>
              <a:t>Multiple stress packages of the same type</a:t>
            </a:r>
          </a:p>
          <a:p>
            <a:pPr lvl="1"/>
            <a:r>
              <a:rPr lang="en-US" dirty="0"/>
              <a:t>Advanced stress packages (SFR, LAK, MAW, UZF)</a:t>
            </a:r>
          </a:p>
          <a:p>
            <a:pPr lvl="1"/>
            <a:r>
              <a:rPr lang="en-US" dirty="0"/>
              <a:t>Water mover (MVR)</a:t>
            </a:r>
          </a:p>
        </p:txBody>
      </p:sp>
      <p:pic>
        <p:nvPicPr>
          <p:cNvPr id="7" name="Picture 6" descr="mf6.png">
            <a:extLst>
              <a:ext uri="{FF2B5EF4-FFF2-40B4-BE49-F238E27FC236}">
                <a16:creationId xmlns:a16="http://schemas.microsoft.com/office/drawing/2014/main" id="{8FFDDC30-A420-176B-87C0-893BFD6CB3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010" y="1877953"/>
            <a:ext cx="4340856" cy="35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2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19B0-590F-3178-4DA1-9EA978E3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Transport (GWT)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8973-A028-59BA-8A32-3EF12290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  <a:p>
            <a:pPr lvl="1"/>
            <a:r>
              <a:rPr lang="en-US" dirty="0"/>
              <a:t>Advection, dispersion, sorption, decay/growth</a:t>
            </a:r>
          </a:p>
          <a:p>
            <a:pPr lvl="1"/>
            <a:r>
              <a:rPr lang="en-US" dirty="0"/>
              <a:t>Mobile and immobile domains</a:t>
            </a:r>
          </a:p>
          <a:p>
            <a:pPr lvl="1"/>
            <a:r>
              <a:rPr lang="en-US" dirty="0"/>
              <a:t>Advanced packages (SFT, LKT, MWT, UZT)</a:t>
            </a:r>
          </a:p>
          <a:p>
            <a:pPr lvl="1"/>
            <a:r>
              <a:rPr lang="en-US" dirty="0"/>
              <a:t>Water mover for transport (MVT)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ACB9EC-EEB0-EB7C-57D3-83BE31008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693635" y="2736825"/>
            <a:ext cx="4573180" cy="23070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5167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A3C6120-7CD6-6B17-84E8-E5203267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778000"/>
            <a:ext cx="6604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46D4A-5BEA-81D1-379A-F91EEF0A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Energy (GWE) Transport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F486B-E8E8-B58E-05BC-46D4FA8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Heat-transport equivalents a thing of the past!</a:t>
            </a:r>
          </a:p>
          <a:p>
            <a:r>
              <a:rPr lang="en-US" dirty="0"/>
              <a:t>Facilitates smoother parameter estimation investigations</a:t>
            </a:r>
          </a:p>
          <a:p>
            <a:r>
              <a:rPr lang="en-US" dirty="0"/>
              <a:t>GWE more readily supports</a:t>
            </a:r>
          </a:p>
          <a:p>
            <a:pPr lvl="1"/>
            <a:r>
              <a:rPr lang="en-US" dirty="0"/>
              <a:t>Geothermal investigations</a:t>
            </a:r>
          </a:p>
          <a:p>
            <a:pPr lvl="1"/>
            <a:r>
              <a:rPr lang="en-US" dirty="0"/>
              <a:t>Ecological investigations</a:t>
            </a:r>
          </a:p>
          <a:p>
            <a:pPr lvl="1"/>
            <a:r>
              <a:rPr lang="en-US" dirty="0"/>
              <a:t>Better leveraging of inexpensive temperature observations for improved calibration of a GWF model</a:t>
            </a:r>
          </a:p>
        </p:txBody>
      </p:sp>
    </p:spTree>
    <p:extLst>
      <p:ext uri="{BB962C8B-B14F-4D97-AF65-F5344CB8AC3E}">
        <p14:creationId xmlns:p14="http://schemas.microsoft.com/office/powerpoint/2010/main" val="33150351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1090</Words>
  <Application>Microsoft Office PowerPoint</Application>
  <PresentationFormat>Widescreen</PresentationFormat>
  <Paragraphs>247</Paragraphs>
  <Slides>36</Slides>
  <Notes>15</Notes>
  <HiddenSlides>1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Courier New</vt:lpstr>
      <vt:lpstr>1_Office Theme</vt:lpstr>
      <vt:lpstr>Overview of MODFLOW 6 Newest capabilities &amp; ongoing developments</vt:lpstr>
      <vt:lpstr>MODFLOW 6 Objectives</vt:lpstr>
      <vt:lpstr>Range of Scales for MODFLOW Applications</vt:lpstr>
      <vt:lpstr>MODFLOW 6 Components</vt:lpstr>
      <vt:lpstr>Temporal Discretization</vt:lpstr>
      <vt:lpstr>Spatial Discretization</vt:lpstr>
      <vt:lpstr>Groundwater Flow (GWF) Model</vt:lpstr>
      <vt:lpstr>Groundwater Transport (GWT) Model</vt:lpstr>
      <vt:lpstr>Groundwater Energy (GWE) Transport Model</vt:lpstr>
      <vt:lpstr>Groundwater Energy (GWE) Transport Model</vt:lpstr>
      <vt:lpstr>Exchanges</vt:lpstr>
      <vt:lpstr>Solutions</vt:lpstr>
      <vt:lpstr>Exchange Data</vt:lpstr>
      <vt:lpstr>Generalized Control-Volume Finite-Difference Numerical Solutions</vt:lpstr>
      <vt:lpstr>Single-Model Configurations</vt:lpstr>
      <vt:lpstr>Multi-Model Configurations</vt:lpstr>
      <vt:lpstr>Multi-Model Configurations</vt:lpstr>
      <vt:lpstr>PowerPoint Presentation</vt:lpstr>
      <vt:lpstr>Parallel Computing</vt:lpstr>
      <vt:lpstr>Parallel Computing: density dependent</vt:lpstr>
      <vt:lpstr>Salt Lake</vt:lpstr>
      <vt:lpstr>Parallel Salt Lake in 3 dimensions</vt:lpstr>
      <vt:lpstr>Unsaturated Zone: 3D Richards</vt:lpstr>
      <vt:lpstr>UZR package</vt:lpstr>
      <vt:lpstr>Unsaturated Zone: Keating Problem</vt:lpstr>
      <vt:lpstr>Unsaturated Zone: Keating Problem</vt:lpstr>
      <vt:lpstr>Channel and Overland Flow Models</vt:lpstr>
      <vt:lpstr>Motivators</vt:lpstr>
      <vt:lpstr>Diffusion Wave Model</vt:lpstr>
      <vt:lpstr>Channel Flow (CHF) Model Discretization</vt:lpstr>
      <vt:lpstr>Overland Flow (OLF) Model Discretization</vt:lpstr>
      <vt:lpstr>Channel Cross Section (CXS) Package</vt:lpstr>
      <vt:lpstr>Surface-Water Benchmarks</vt:lpstr>
      <vt:lpstr>Delaware River Basin</vt:lpstr>
      <vt:lpstr>Channel Flow (CHF) Simulation</vt:lpstr>
      <vt:lpstr>MODFLOW 6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Martijn Russcher</dc:creator>
  <cp:lastModifiedBy>Martijn Russcher</cp:lastModifiedBy>
  <cp:revision>17</cp:revision>
  <dcterms:created xsi:type="dcterms:W3CDTF">2025-11-05T08:13:41Z</dcterms:created>
  <dcterms:modified xsi:type="dcterms:W3CDTF">2025-11-17T12:40:30Z</dcterms:modified>
</cp:coreProperties>
</file>